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6" r:id="rId2"/>
    <p:sldId id="378" r:id="rId3"/>
    <p:sldId id="307" r:id="rId4"/>
    <p:sldId id="314" r:id="rId5"/>
    <p:sldId id="325" r:id="rId6"/>
    <p:sldId id="323" r:id="rId7"/>
    <p:sldId id="315" r:id="rId8"/>
    <p:sldId id="359" r:id="rId9"/>
    <p:sldId id="360" r:id="rId10"/>
    <p:sldId id="313" r:id="rId11"/>
    <p:sldId id="319" r:id="rId12"/>
    <p:sldId id="318" r:id="rId13"/>
    <p:sldId id="287" r:id="rId14"/>
    <p:sldId id="289" r:id="rId15"/>
    <p:sldId id="288" r:id="rId16"/>
    <p:sldId id="301" r:id="rId17"/>
    <p:sldId id="339" r:id="rId18"/>
    <p:sldId id="346" r:id="rId19"/>
    <p:sldId id="361" r:id="rId20"/>
    <p:sldId id="362" r:id="rId21"/>
    <p:sldId id="340" r:id="rId22"/>
    <p:sldId id="363" r:id="rId23"/>
    <p:sldId id="366" r:id="rId24"/>
    <p:sldId id="367" r:id="rId25"/>
    <p:sldId id="379" r:id="rId26"/>
    <p:sldId id="341" r:id="rId27"/>
    <p:sldId id="380" r:id="rId28"/>
    <p:sldId id="342" r:id="rId29"/>
    <p:sldId id="348" r:id="rId30"/>
    <p:sldId id="349" r:id="rId31"/>
    <p:sldId id="350" r:id="rId32"/>
    <p:sldId id="351" r:id="rId33"/>
    <p:sldId id="330" r:id="rId34"/>
    <p:sldId id="352" r:id="rId35"/>
    <p:sldId id="297" r:id="rId36"/>
    <p:sldId id="334" r:id="rId37"/>
    <p:sldId id="345" r:id="rId38"/>
    <p:sldId id="376" r:id="rId39"/>
    <p:sldId id="356" r:id="rId40"/>
    <p:sldId id="26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M&amp;FBOVESPA" initials="B" lastIdx="4" clrIdx="0"/>
  <p:cmAuthor id="1" name="International Paper" initials="I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5C"/>
    <a:srgbClr val="339933"/>
    <a:srgbClr val="00478D"/>
    <a:srgbClr val="FF6600"/>
    <a:srgbClr val="008000"/>
    <a:srgbClr val="FE8326"/>
    <a:srgbClr val="00AE4D"/>
    <a:srgbClr val="FFCC00"/>
    <a:srgbClr val="309C54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500" autoAdjust="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558930089977704"/>
          <c:y val="0.32545001227202752"/>
          <c:w val="0.62403633767526312"/>
          <c:h val="0.59615519855455557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Distribuição das famílias, por referência aos graus de dificuldades, para chegar ao fim do mês com o rendimento monetário familiar - Brasil - Período 2008-2009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AE4D"/>
              </a:solidFill>
            </c:spPr>
          </c:dPt>
          <c:dPt>
            <c:idx val="4"/>
            <c:spPr>
              <a:solidFill>
                <a:srgbClr val="FFFF66"/>
              </a:solidFill>
            </c:spPr>
          </c:dPt>
          <c:dPt>
            <c:idx val="5"/>
            <c:spPr>
              <a:solidFill>
                <a:srgbClr val="FF9999"/>
              </a:solidFill>
            </c:spPr>
          </c:dPt>
          <c:dPt>
            <c:idx val="6"/>
            <c:spPr>
              <a:solidFill>
                <a:srgbClr val="99CC00"/>
              </a:solidFill>
            </c:spPr>
          </c:dPt>
          <c:dPt>
            <c:idx val="7"/>
            <c:spPr>
              <a:solidFill>
                <a:srgbClr val="99FFCC"/>
              </a:solidFill>
            </c:spPr>
          </c:dPt>
          <c:dPt>
            <c:idx val="8"/>
            <c:spPr>
              <a:solidFill>
                <a:schemeClr val="bg1">
                  <a:lumMod val="50000"/>
                </a:schemeClr>
              </a:solidFill>
            </c:spPr>
          </c:dPt>
          <c:dPt>
            <c:idx val="9"/>
            <c:spPr>
              <a:solidFill>
                <a:srgbClr val="33CCCC"/>
              </a:solidFill>
            </c:spPr>
          </c:dPt>
          <c:dPt>
            <c:idx val="10"/>
            <c:spPr>
              <a:solidFill>
                <a:srgbClr val="3333CC"/>
              </a:solidFill>
            </c:spPr>
          </c:dPt>
          <c:dLbls>
            <c:dLbl>
              <c:idx val="0"/>
              <c:layout>
                <c:manualLayout>
                  <c:x val="0.18229616064143969"/>
                  <c:y val="0.1228888045217596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Alimentação</a:t>
                    </a:r>
                    <a:endPara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  <a:p>
                    <a:r>
                      <a: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19,8%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2571945522649103"/>
                  <c:y val="-0.1164286059095451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Habitação</a:t>
                    </a:r>
                    <a:endPara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  <a:p>
                    <a:r>
                      <a: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35,9%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-5.5224267945922091E-2"/>
                  <c:y val="3.07821739329320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Vestuário</a:t>
                    </a:r>
                    <a:endPara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  <a:p>
                    <a:r>
                      <a: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5,5%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-6.4469749758714182E-2"/>
                  <c:y val="0.1097548661763301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Transporte</a:t>
                    </a:r>
                    <a:r>
                      <a: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r>
                      <a: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19,6%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8.2044519017348133E-2"/>
                  <c:y val="0.15840956765406441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Higiene e </a:t>
                    </a:r>
                    <a:endParaRPr lang="pt-BR" dirty="0" smtClean="0"/>
                  </a:p>
                  <a:p>
                    <a:r>
                      <a:rPr lang="pt-BR" dirty="0" smtClean="0"/>
                      <a:t>cuidados pessoais</a:t>
                    </a:r>
                  </a:p>
                  <a:p>
                    <a:r>
                      <a:rPr lang="pt-BR" dirty="0" smtClean="0"/>
                      <a:t> 2,4%</a:t>
                    </a:r>
                    <a:endParaRPr lang="pt-BR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-0.12541726600358075"/>
                  <c:y val="5.939817676713283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Assistência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a </a:t>
                    </a:r>
                    <a:r>
                      <a:rPr lang="en-US" dirty="0" err="1" smtClean="0"/>
                      <a:t>saúde</a:t>
                    </a:r>
                    <a:r>
                      <a:rPr lang="en-US" dirty="0" smtClean="0"/>
                      <a:t> 7,2%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0.18870857786845041"/>
                  <c:y val="-4.3075439039912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Educação</a:t>
                    </a:r>
                    <a:endParaRPr lang="en-US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3%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7"/>
              <c:layout>
                <c:manualLayout>
                  <c:x val="-7.5944557505687307E-2"/>
                  <c:y val="-0.1200975922975106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Recreação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e </a:t>
                    </a:r>
                    <a:r>
                      <a:rPr lang="en-US" dirty="0" err="1" smtClean="0"/>
                      <a:t>cultura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8"/>
              <c:layout>
                <c:manualLayout>
                  <c:x val="-6.7663799746597768E-3"/>
                  <c:y val="-0.1962598894518918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Fumo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0,5%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9"/>
              <c:layout>
                <c:manualLayout>
                  <c:x val="0.22891966837977554"/>
                  <c:y val="-0.1641484062306789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Serviços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pessoais</a:t>
                    </a:r>
                    <a:r>
                      <a:rPr lang="en-US" dirty="0" smtClean="0"/>
                      <a:t> 1,1%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0"/>
              <c:layout>
                <c:manualLayout>
                  <c:x val="0.37026494903020407"/>
                  <c:y val="-5.639087679815642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Despesas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diversas</a:t>
                    </a:r>
                    <a:r>
                      <a:rPr lang="en-US" dirty="0" smtClean="0"/>
                      <a:t> 2,9%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4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outEnd"/>
            <c:showVal val="1"/>
            <c:showCatName val="1"/>
            <c:showLeaderLines val="1"/>
            <c:leaderLines>
              <c:spPr>
                <a:ln>
                  <a:solidFill>
                    <a:schemeClr val="bg1">
                      <a:lumMod val="50000"/>
                    </a:schemeClr>
                  </a:solidFill>
                </a:ln>
              </c:spPr>
            </c:leaderLines>
          </c:dLbls>
          <c:cat>
            <c:strRef>
              <c:f>Plan1!$A$2:$A$12</c:f>
              <c:strCache>
                <c:ptCount val="11"/>
                <c:pt idx="0">
                  <c:v>Alimentação</c:v>
                </c:pt>
                <c:pt idx="1">
                  <c:v>Habitação</c:v>
                </c:pt>
                <c:pt idx="2">
                  <c:v>Vestuário</c:v>
                </c:pt>
                <c:pt idx="3">
                  <c:v>Transporte</c:v>
                </c:pt>
                <c:pt idx="4">
                  <c:v>Higiene e cuidados pessoais</c:v>
                </c:pt>
                <c:pt idx="5">
                  <c:v>Assistência e saúde</c:v>
                </c:pt>
                <c:pt idx="6">
                  <c:v>Educação</c:v>
                </c:pt>
                <c:pt idx="7">
                  <c:v>Recreação e cultura</c:v>
                </c:pt>
                <c:pt idx="8">
                  <c:v>Fumo</c:v>
                </c:pt>
                <c:pt idx="9">
                  <c:v>Serviços pessoais</c:v>
                </c:pt>
                <c:pt idx="10">
                  <c:v>Despesas diversas</c:v>
                </c:pt>
              </c:strCache>
            </c:strRef>
          </c:cat>
          <c:val>
            <c:numRef>
              <c:f>Plan1!$B$2:$B$12</c:f>
              <c:numCache>
                <c:formatCode>0%</c:formatCode>
                <c:ptCount val="11"/>
                <c:pt idx="0">
                  <c:v>0.19800000000000043</c:v>
                </c:pt>
                <c:pt idx="1">
                  <c:v>0.35900000000000032</c:v>
                </c:pt>
                <c:pt idx="2">
                  <c:v>5.5000000000000132E-2</c:v>
                </c:pt>
                <c:pt idx="3">
                  <c:v>0.19600000000000042</c:v>
                </c:pt>
                <c:pt idx="4" formatCode="0.00%">
                  <c:v>2.4000000000000042E-2</c:v>
                </c:pt>
                <c:pt idx="5" formatCode="0.00%">
                  <c:v>7.2000000000000133E-2</c:v>
                </c:pt>
                <c:pt idx="6">
                  <c:v>3.0000000000000082E-2</c:v>
                </c:pt>
                <c:pt idx="7">
                  <c:v>2.0000000000000052E-2</c:v>
                </c:pt>
                <c:pt idx="8" formatCode="0.00%">
                  <c:v>5.0000000000000183E-3</c:v>
                </c:pt>
                <c:pt idx="9" formatCode="0.00%">
                  <c:v>1.0999999999999999E-2</c:v>
                </c:pt>
                <c:pt idx="10" formatCode="0.00%">
                  <c:v>2.9000000000000057E-2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pt-BR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17T16:49:28.865" idx="2">
    <p:pos x="-14" y="3930"/>
    <p:text>Digite o mês e ano do documento: Formato "Mês/AAAA"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996C-CA2C-436E-A903-7F2E7C68ADF8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F0E9-F5E0-4616-9C10-7A8C156C72C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624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514A-F4CA-40F5-B508-6CC5FEA6DD64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8404-7DFF-4128-BBDB-E2DC0C77B12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45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Inserir nova id</a:t>
            </a:r>
            <a:r>
              <a:rPr lang="pt-BR" baseline="0" dirty="0" smtClean="0"/>
              <a:t> visual da Bolsa e como os materiais estão ficando (Mockup SM Stationary peças da Bolsa)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Inserir nova id</a:t>
            </a:r>
            <a:r>
              <a:rPr lang="pt-BR" baseline="0" dirty="0" smtClean="0"/>
              <a:t> visual da Bolsa e como os materiais estão ficando (Mockup SM Stationary peças da Bolsa)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u="sng">
                <a:solidFill>
                  <a:schemeClr val="accent2"/>
                </a:solidFill>
                <a:latin typeface="Arial" pitchFamily="34" charset="0"/>
              </a:defRPr>
            </a:lvl1pPr>
            <a:lvl2pPr marL="708106" indent="-272348" eaLnBrk="0" hangingPunct="0">
              <a:defRPr sz="1300" u="sng">
                <a:solidFill>
                  <a:schemeClr val="accent2"/>
                </a:solidFill>
                <a:latin typeface="Arial" pitchFamily="34" charset="0"/>
              </a:defRPr>
            </a:lvl2pPr>
            <a:lvl3pPr marL="1089393" indent="-217879" eaLnBrk="0" hangingPunct="0">
              <a:defRPr sz="1300" u="sng">
                <a:solidFill>
                  <a:schemeClr val="accent2"/>
                </a:solidFill>
                <a:latin typeface="Arial" pitchFamily="34" charset="0"/>
              </a:defRPr>
            </a:lvl3pPr>
            <a:lvl4pPr marL="1525151" indent="-217879" eaLnBrk="0" hangingPunct="0">
              <a:defRPr sz="1300" u="sng">
                <a:solidFill>
                  <a:schemeClr val="accent2"/>
                </a:solidFill>
                <a:latin typeface="Arial" pitchFamily="34" charset="0"/>
              </a:defRPr>
            </a:lvl4pPr>
            <a:lvl5pPr marL="1960908" indent="-217879" eaLnBrk="0" hangingPunct="0">
              <a:defRPr sz="1300" u="sng">
                <a:solidFill>
                  <a:schemeClr val="accent2"/>
                </a:solidFill>
                <a:latin typeface="Arial" pitchFamily="34" charset="0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 sz="1300" u="sng">
                <a:solidFill>
                  <a:schemeClr val="accent2"/>
                </a:solidFill>
                <a:latin typeface="Arial" pitchFamily="34" charset="0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 sz="1300" u="sng">
                <a:solidFill>
                  <a:schemeClr val="accent2"/>
                </a:solidFill>
                <a:latin typeface="Arial" pitchFamily="34" charset="0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 sz="1300" u="sng">
                <a:solidFill>
                  <a:schemeClr val="accent2"/>
                </a:solidFill>
                <a:latin typeface="Arial" pitchFamily="34" charset="0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 sz="1300" u="sng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A9C1074-FF19-4C8F-AC6B-1E6661F230CE}" type="slidenum">
              <a:rPr lang="en-US" sz="1100" u="none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11</a:t>
            </a:fld>
            <a:endParaRPr lang="en-US" sz="1100" u="none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144"/>
            <a:ext cx="5028986" cy="411501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95" tIns="42548" rIns="85095" bIns="4254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1ª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mplateIE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2901670"/>
            <a:ext cx="8640960" cy="523220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323528" y="3861048"/>
            <a:ext cx="6840760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Texto 14"/>
          <p:cNvSpPr>
            <a:spLocks noGrp="1"/>
          </p:cNvSpPr>
          <p:nvPr>
            <p:ph type="body" sz="quarter" idx="16"/>
          </p:nvPr>
        </p:nvSpPr>
        <p:spPr>
          <a:xfrm>
            <a:off x="145143" y="6356350"/>
            <a:ext cx="2050593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4243959" y="6524460"/>
            <a:ext cx="1413849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</a:rPr>
              <a:t>Confidencial Restrita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6025109" y="6524460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</a:rPr>
              <a:t>Confidencial</a:t>
            </a: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249245" y="6524460"/>
            <a:ext cx="7934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</a:rPr>
              <a:t>Uso Interno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8473381" y="6524460"/>
            <a:ext cx="5017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</a:rPr>
              <a:t>Público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7E13-EF4D-44FF-BDD9-2C5F013A20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77398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96752"/>
            <a:ext cx="7776864" cy="4785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467544" y="620688"/>
            <a:ext cx="792088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defRPr>
            </a:lvl1pPr>
            <a:lvl2pPr>
              <a:defRPr sz="320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2pPr>
            <a:lvl3pPr>
              <a:defRPr sz="320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3pPr>
            <a:lvl4pPr>
              <a:defRPr sz="320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4pPr>
            <a:lvl5pPr>
              <a:defRPr sz="3200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87E6-BD5A-4F69-9261-318BBDE60EFA}" type="datetimeFigureOut">
              <a:rPr lang="pt-BR"/>
              <a:pPr>
                <a:defRPr/>
              </a:pPr>
              <a:t>08/10/2014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F116-83A9-455F-B95F-7EBE0395C0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6376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9501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7"/>
          <p:cNvSpPr txBox="1"/>
          <p:nvPr userDrawn="1"/>
        </p:nvSpPr>
        <p:spPr>
          <a:xfrm>
            <a:off x="8799513" y="225425"/>
            <a:ext cx="344487" cy="179388"/>
          </a:xfrm>
          <a:prstGeom prst="rect">
            <a:avLst/>
          </a:prstGeom>
          <a:solidFill>
            <a:srgbClr val="C0C0C0"/>
          </a:solidFill>
        </p:spPr>
        <p:txBody>
          <a:bodyPr rIns="36000" anchor="ctr"/>
          <a:lstStyle/>
          <a:p>
            <a:pPr algn="ctr">
              <a:buClr>
                <a:srgbClr val="CC0000"/>
              </a:buClr>
              <a:defRPr/>
            </a:pPr>
            <a:fld id="{B98CEDE7-F705-411C-A943-A6AFD2BD5CA2}" type="slidenum">
              <a:rPr lang="pt-BR" sz="1000" b="1"/>
              <a:pPr algn="ctr">
                <a:buClr>
                  <a:srgbClr val="CC0000"/>
                </a:buClr>
                <a:defRPr/>
              </a:pPr>
              <a:t>‹nº›</a:t>
            </a:fld>
            <a:endParaRPr lang="pt-BR" sz="1000" b="1" dirty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23863" y="252412"/>
            <a:ext cx="8188325" cy="656308"/>
          </a:xfrm>
        </p:spPr>
        <p:txBody>
          <a:bodyPr/>
          <a:lstStyle>
            <a:lvl1pPr>
              <a:defRPr sz="1800" b="0">
                <a:solidFill>
                  <a:srgbClr val="777777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9501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IE0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pc="0"/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M&amp;FBOVEASPA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88" y="4800600"/>
            <a:ext cx="8805000" cy="566738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9488" y="980727"/>
            <a:ext cx="8805000" cy="3746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9488" y="5367338"/>
            <a:ext cx="8805000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IE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03200" y="5645898"/>
            <a:ext cx="3720728" cy="3753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Nome Completo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6005939"/>
            <a:ext cx="3720728" cy="7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Telefone: +55 11 2565-4000/4000/4000</a:t>
            </a:r>
            <a:br>
              <a:rPr lang="pt-BR" dirty="0" smtClean="0"/>
            </a:br>
            <a:r>
              <a:rPr lang="pt-BR" dirty="0" smtClean="0"/>
              <a:t>E:mail: bvmf@bvmf.com.br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04912" y="5312240"/>
            <a:ext cx="721672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Contato</a:t>
            </a:r>
            <a:endParaRPr lang="en-US" sz="1200" i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511999-EF03-4934-B610-16ADCC5422C8}" type="datetimeFigureOut">
              <a:rPr lang="pt-BR" smtClean="0"/>
              <a:pPr/>
              <a:t>08/10/2014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47587-5401-419D-B620-5315CAE2CFC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5316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358A6-247B-4EDA-8650-C3F1C98D54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5161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IE03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7503" y="0"/>
            <a:ext cx="307916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Espaço Reservado para Texto 14"/>
          <p:cNvSpPr txBox="1">
            <a:spLocks/>
          </p:cNvSpPr>
          <p:nvPr userDrawn="1"/>
        </p:nvSpPr>
        <p:spPr>
          <a:xfrm>
            <a:off x="145143" y="6356350"/>
            <a:ext cx="6083042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DE FINANÇAS PESSOAIS E GESTÃO DE INVESTIMENTOS – PREVIP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8627616" y="6512644"/>
            <a:ext cx="243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EA12C413-1501-45D4-BFC3-B60CE0C9B2F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‹nº›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C:\Users\nacorreia\Desktop\lalala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68"/>
            <a:ext cx="702830" cy="625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Logotipo Poupar e Viver.jpg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15804" b="91281" l="0" r="100000">
                        <a14:foregroundMark x1="8665" y1="44414" x2="9233" y2="22071"/>
                        <a14:foregroundMark x1="20881" y1="29155" x2="22159" y2="21253"/>
                        <a14:foregroundMark x1="20028" y1="32425" x2="22159" y2="44414"/>
                        <a14:foregroundMark x1="11506" y1="38147" x2="15199" y2="31880"/>
                        <a14:foregroundMark x1="31534" y1="24796" x2="32813" y2="43597"/>
                        <a14:foregroundMark x1="24148" y1="44959" x2="27131" y2="38965"/>
                        <a14:foregroundMark x1="34375" y1="45232" x2="39347" y2="39510"/>
                        <a14:foregroundMark x1="38920" y1="36512" x2="38636" y2="21253"/>
                        <a14:foregroundMark x1="44318" y1="23978" x2="43608" y2="41417"/>
                        <a14:foregroundMark x1="46307" y1="37875" x2="50142" y2="34877"/>
                        <a14:foregroundMark x1="55540" y1="28338" x2="55540" y2="45232"/>
                        <a14:foregroundMark x1="67472" y1="24523" x2="67330" y2="41417"/>
                        <a14:foregroundMark x1="55540" y1="26975" x2="57813" y2="22343"/>
                        <a14:foregroundMark x1="8523" y1="61853" x2="12642" y2="81199"/>
                        <a14:foregroundMark x1="58381" y1="37057" x2="62358" y2="35695"/>
                        <a14:foregroundMark x1="62358" y1="45232" x2="61648" y2="22888"/>
                        <a14:foregroundMark x1="27557" y1="36240" x2="26989" y2="22343"/>
                        <a14:foregroundMark x1="70170" y1="23161" x2="73864" y2="24523"/>
                        <a14:foregroundMark x1="12216" y1="83924" x2="16051" y2="64850"/>
                        <a14:foregroundMark x1="16335" y1="64578" x2="17614" y2="58583"/>
                        <a14:foregroundMark x1="22585" y1="83106" x2="21591" y2="57766"/>
                        <a14:foregroundMark x1="26705" y1="60763" x2="30398" y2="81199"/>
                        <a14:foregroundMark x1="32102" y1="77657" x2="35369" y2="59128"/>
                        <a14:foregroundMark x1="39915" y1="60218" x2="40341" y2="82016"/>
                        <a14:foregroundMark x1="41761" y1="83106" x2="47301" y2="83651"/>
                        <a14:foregroundMark x1="72585" y1="36512" x2="74006" y2="42779"/>
                        <a14:foregroundMark x1="50142" y1="33515" x2="50426" y2="21526"/>
                        <a14:foregroundMark x1="11506" y1="22888" x2="14631" y2="24523"/>
                        <a14:foregroundMark x1="41477" y1="60218" x2="46449" y2="59401"/>
                        <a14:foregroundMark x1="51847" y1="83924" x2="51847" y2="59128"/>
                        <a14:foregroundMark x1="54972" y1="59401" x2="59091" y2="62398"/>
                        <a14:foregroundMark x1="58807" y1="67302" x2="56534" y2="72480"/>
                        <a14:foregroundMark x1="14915" y1="55313" x2="12784" y2="49864"/>
                        <a14:backgroundMark x1="12784" y1="53406" x2="12784" y2="53406"/>
                        <a14:backgroundMark x1="13494" y1="48229" x2="13494" y2="48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140" y="116632"/>
            <a:ext cx="936820" cy="488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5" r:id="rId5"/>
    <p:sldLayoutId id="2147483657" r:id="rId6"/>
    <p:sldLayoutId id="214748366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spc="-15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vip.com.b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hyperlink" Target="youtube.com/bmfbovespa" TargetMode="External"/><Relationship Id="rId7" Type="http://schemas.openxmlformats.org/officeDocument/2006/relationships/hyperlink" Target="https://www.facebook.com/bolsapravoce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www.bmfbovespa.com.br/educaciona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hyperlink" Target="https://twitter.com/bmfbovespa" TargetMode="External"/><Relationship Id="rId10" Type="http://schemas.openxmlformats.org/officeDocument/2006/relationships/hyperlink" Target="http://cadastro.bmfbovespa.com.br/index.aspx?WT.mc_id=01112012&amp;scode=1&amp;spage=1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3981790"/>
            <a:ext cx="8640960" cy="599338"/>
          </a:xfrm>
        </p:spPr>
        <p:txBody>
          <a:bodyPr/>
          <a:lstStyle/>
          <a:p>
            <a:pPr algn="ctr"/>
            <a:r>
              <a:rPr lang="pt-BR" dirty="0" smtClean="0"/>
              <a:t>Palestra - Gestão </a:t>
            </a:r>
            <a:r>
              <a:rPr lang="pt-BR" dirty="0"/>
              <a:t>de Investimentos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 smtClean="0"/>
              <a:t>Julho/2014</a:t>
            </a:r>
            <a:endParaRPr lang="en-US" dirty="0"/>
          </a:p>
        </p:txBody>
      </p:sp>
      <p:sp>
        <p:nvSpPr>
          <p:cNvPr id="9" name="Elipse 8"/>
          <p:cNvSpPr/>
          <p:nvPr/>
        </p:nvSpPr>
        <p:spPr>
          <a:xfrm>
            <a:off x="4040635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1" name="Elipse 10"/>
          <p:cNvSpPr/>
          <p:nvPr/>
        </p:nvSpPr>
        <p:spPr>
          <a:xfrm>
            <a:off x="7045921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2" name="Elipse 11"/>
          <p:cNvSpPr/>
          <p:nvPr/>
        </p:nvSpPr>
        <p:spPr>
          <a:xfrm>
            <a:off x="8270057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/>
              <a:t>X</a:t>
            </a:r>
            <a:endParaRPr lang="en-US" sz="1000" dirty="0"/>
          </a:p>
        </p:txBody>
      </p:sp>
      <p:pic>
        <p:nvPicPr>
          <p:cNvPr id="15" name="Picture 2" descr="C:\Users\nacorreia\Desktop\lala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1" y="2780928"/>
            <a:ext cx="1088991" cy="969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/>
          <p:cNvSpPr/>
          <p:nvPr/>
        </p:nvSpPr>
        <p:spPr>
          <a:xfrm>
            <a:off x="5724128" y="6541008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pic>
        <p:nvPicPr>
          <p:cNvPr id="10" name="Imagem 9" descr="Logotipo Poupar e Vive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804" b="91281" l="0" r="100000">
                        <a14:foregroundMark x1="8665" y1="44414" x2="9233" y2="22071"/>
                        <a14:foregroundMark x1="20881" y1="29155" x2="22159" y2="21253"/>
                        <a14:foregroundMark x1="20028" y1="32425" x2="22159" y2="44414"/>
                        <a14:foregroundMark x1="11506" y1="38147" x2="15199" y2="31880"/>
                        <a14:foregroundMark x1="31534" y1="24796" x2="32813" y2="43597"/>
                        <a14:foregroundMark x1="24148" y1="44959" x2="27131" y2="38965"/>
                        <a14:foregroundMark x1="34375" y1="45232" x2="39347" y2="39510"/>
                        <a14:foregroundMark x1="38920" y1="36512" x2="38636" y2="21253"/>
                        <a14:foregroundMark x1="44318" y1="23978" x2="43608" y2="41417"/>
                        <a14:foregroundMark x1="46307" y1="37875" x2="50142" y2="34877"/>
                        <a14:foregroundMark x1="55540" y1="28338" x2="55540" y2="45232"/>
                        <a14:foregroundMark x1="67472" y1="24523" x2="67330" y2="41417"/>
                        <a14:foregroundMark x1="55540" y1="26975" x2="57813" y2="22343"/>
                        <a14:foregroundMark x1="8523" y1="61853" x2="12642" y2="81199"/>
                        <a14:foregroundMark x1="58381" y1="37057" x2="62358" y2="35695"/>
                        <a14:foregroundMark x1="62358" y1="45232" x2="61648" y2="22888"/>
                        <a14:foregroundMark x1="27557" y1="36240" x2="26989" y2="22343"/>
                        <a14:foregroundMark x1="70170" y1="23161" x2="73864" y2="24523"/>
                        <a14:foregroundMark x1="12216" y1="83924" x2="16051" y2="64850"/>
                        <a14:foregroundMark x1="16335" y1="64578" x2="17614" y2="58583"/>
                        <a14:foregroundMark x1="22585" y1="83106" x2="21591" y2="57766"/>
                        <a14:foregroundMark x1="26705" y1="60763" x2="30398" y2="81199"/>
                        <a14:foregroundMark x1="32102" y1="77657" x2="35369" y2="59128"/>
                        <a14:foregroundMark x1="39915" y1="60218" x2="40341" y2="82016"/>
                        <a14:foregroundMark x1="41761" y1="83106" x2="47301" y2="83651"/>
                        <a14:foregroundMark x1="72585" y1="36512" x2="74006" y2="42779"/>
                        <a14:foregroundMark x1="50142" y1="33515" x2="50426" y2="21526"/>
                        <a14:foregroundMark x1="11506" y1="22888" x2="14631" y2="24523"/>
                        <a14:foregroundMark x1="41477" y1="60218" x2="46449" y2="59401"/>
                        <a14:foregroundMark x1="51847" y1="83924" x2="51847" y2="59128"/>
                        <a14:foregroundMark x1="54972" y1="59401" x2="59091" y2="62398"/>
                        <a14:foregroundMark x1="58807" y1="67302" x2="56534" y2="72480"/>
                        <a14:foregroundMark x1="14915" y1="55313" x2="12784" y2="49864"/>
                        <a14:backgroundMark x1="12784" y1="53406" x2="12784" y2="53406"/>
                        <a14:backgroundMark x1="13494" y1="48229" x2="13494" y2="48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1" y="2780928"/>
            <a:ext cx="1800200" cy="9379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pagotti\Desktop\Gráfico Ciclo da Vida Financeira\[SEM BG] Gráfico Ciclo da Vida Financei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8316711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539552" y="4971946"/>
            <a:ext cx="136827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400" dirty="0">
                <a:solidFill>
                  <a:schemeClr val="bg1">
                    <a:lumMod val="50000"/>
                  </a:schemeClr>
                </a:solidFill>
              </a:rPr>
              <a:t>Investir </a:t>
            </a:r>
            <a:r>
              <a:rPr lang="pt-BR" altLang="pt-BR" sz="1400" dirty="0" smtClean="0">
                <a:solidFill>
                  <a:schemeClr val="bg1">
                    <a:lumMod val="50000"/>
                  </a:schemeClr>
                </a:solidFill>
              </a:rPr>
              <a:t>em educação e formação: reflexo na </a:t>
            </a:r>
            <a:r>
              <a:rPr lang="pt-BR" altLang="pt-BR" sz="1400" dirty="0">
                <a:solidFill>
                  <a:schemeClr val="bg1">
                    <a:lumMod val="50000"/>
                  </a:schemeClr>
                </a:solidFill>
              </a:rPr>
              <a:t>renda futura.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51720" y="4941168"/>
            <a:ext cx="4584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Iniciar poupança e investimento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longo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prazo: 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Priorizar gastos, 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reservar constantemente pequenos valores, 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preparar-se para a aposentadoria, aumentar renda do trabalho ou buscar outras fontes.</a:t>
            </a: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6732240" y="4971945"/>
            <a:ext cx="13682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solidFill>
                  <a:schemeClr val="bg1">
                    <a:lumMod val="50000"/>
                  </a:schemeClr>
                </a:solidFill>
              </a:rPr>
              <a:t>Investir </a:t>
            </a:r>
            <a:r>
              <a:rPr lang="pt-BR" altLang="pt-BR" sz="1400" dirty="0">
                <a:solidFill>
                  <a:schemeClr val="bg1">
                    <a:lumMod val="50000"/>
                  </a:schemeClr>
                </a:solidFill>
              </a:rPr>
              <a:t>em  ativos de menor </a:t>
            </a:r>
            <a:r>
              <a:rPr lang="pt-BR" altLang="pt-BR" sz="1400" dirty="0" smtClean="0">
                <a:solidFill>
                  <a:schemeClr val="bg1">
                    <a:lumMod val="50000"/>
                  </a:schemeClr>
                </a:solidFill>
              </a:rPr>
              <a:t>risco</a:t>
            </a:r>
            <a:r>
              <a:rPr lang="pt-BR" altLang="pt-B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pt-BR" alt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8"/>
          <p:cNvSpPr>
            <a:spLocks noChangeArrowheads="1"/>
          </p:cNvSpPr>
          <p:nvPr/>
        </p:nvSpPr>
        <p:spPr bwMode="auto">
          <a:xfrm>
            <a:off x="6636354" y="5752435"/>
            <a:ext cx="2195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1000" dirty="0">
                <a:solidFill>
                  <a:schemeClr val="bg1">
                    <a:lumMod val="50000"/>
                  </a:schemeClr>
                </a:solidFill>
              </a:rPr>
              <a:t>Baseado em MODIGLIANI, Ciclo da Vida Financeira, Poupança Pessoal e Saúde das Nações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7503" y="0"/>
            <a:ext cx="3384377" cy="7647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-100" dirty="0" smtClean="0"/>
              <a:t>GESTÃO PARA A INDEPENDÊNCIA FINANCEIRA</a:t>
            </a:r>
            <a:endParaRPr lang="en-US" spc="-100" dirty="0"/>
          </a:p>
        </p:txBody>
      </p:sp>
    </p:spTree>
    <p:extLst>
      <p:ext uri="{BB962C8B-B14F-4D97-AF65-F5344CB8AC3E}">
        <p14:creationId xmlns="" xmlns:p14="http://schemas.microsoft.com/office/powerpoint/2010/main" val="2644522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/>
          <p:cNvSpPr txBox="1">
            <a:spLocks/>
          </p:cNvSpPr>
          <p:nvPr/>
        </p:nvSpPr>
        <p:spPr>
          <a:xfrm>
            <a:off x="107503" y="0"/>
            <a:ext cx="3384377" cy="7647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-50" dirty="0" smtClean="0"/>
              <a:t>CICLO DE VIDA FINANCEIRA DO BRASILEIRO</a:t>
            </a:r>
            <a:endParaRPr lang="en-US" spc="-50" dirty="0"/>
          </a:p>
        </p:txBody>
      </p:sp>
      <p:sp>
        <p:nvSpPr>
          <p:cNvPr id="57" name="Retângulo 1"/>
          <p:cNvSpPr/>
          <p:nvPr/>
        </p:nvSpPr>
        <p:spPr>
          <a:xfrm>
            <a:off x="179512" y="992676"/>
            <a:ext cx="8761029" cy="5133456"/>
          </a:xfrm>
          <a:custGeom>
            <a:avLst/>
            <a:gdLst>
              <a:gd name="connsiteX0" fmla="*/ 0 w 8762720"/>
              <a:gd name="connsiteY0" fmla="*/ 0 h 5679956"/>
              <a:gd name="connsiteX1" fmla="*/ 8762720 w 8762720"/>
              <a:gd name="connsiteY1" fmla="*/ 0 h 5679956"/>
              <a:gd name="connsiteX2" fmla="*/ 8762720 w 8762720"/>
              <a:gd name="connsiteY2" fmla="*/ 5679956 h 5679956"/>
              <a:gd name="connsiteX3" fmla="*/ 0 w 8762720"/>
              <a:gd name="connsiteY3" fmla="*/ 5679956 h 5679956"/>
              <a:gd name="connsiteX4" fmla="*/ 0 w 8762720"/>
              <a:gd name="connsiteY4" fmla="*/ 0 h 5679956"/>
              <a:gd name="connsiteX0" fmla="*/ 0 w 8762720"/>
              <a:gd name="connsiteY0" fmla="*/ 0 h 5679956"/>
              <a:gd name="connsiteX1" fmla="*/ 8762720 w 8762720"/>
              <a:gd name="connsiteY1" fmla="*/ 0 h 5679956"/>
              <a:gd name="connsiteX2" fmla="*/ 8762720 w 8762720"/>
              <a:gd name="connsiteY2" fmla="*/ 5679956 h 5679956"/>
              <a:gd name="connsiteX3" fmla="*/ 1282890 w 8762720"/>
              <a:gd name="connsiteY3" fmla="*/ 4301532 h 5679956"/>
              <a:gd name="connsiteX4" fmla="*/ 0 w 8762720"/>
              <a:gd name="connsiteY4" fmla="*/ 0 h 5679956"/>
              <a:gd name="connsiteX0" fmla="*/ 0 w 8762720"/>
              <a:gd name="connsiteY0" fmla="*/ 0 h 5679956"/>
              <a:gd name="connsiteX1" fmla="*/ 8762720 w 8762720"/>
              <a:gd name="connsiteY1" fmla="*/ 0 h 5679956"/>
              <a:gd name="connsiteX2" fmla="*/ 8762720 w 8762720"/>
              <a:gd name="connsiteY2" fmla="*/ 5679956 h 5679956"/>
              <a:gd name="connsiteX3" fmla="*/ 641446 w 8762720"/>
              <a:gd name="connsiteY3" fmla="*/ 5134045 h 5679956"/>
              <a:gd name="connsiteX4" fmla="*/ 0 w 8762720"/>
              <a:gd name="connsiteY4" fmla="*/ 0 h 56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720" h="5679956">
                <a:moveTo>
                  <a:pt x="0" y="0"/>
                </a:moveTo>
                <a:lnTo>
                  <a:pt x="8762720" y="0"/>
                </a:lnTo>
                <a:lnTo>
                  <a:pt x="8762720" y="5679956"/>
                </a:lnTo>
                <a:lnTo>
                  <a:pt x="641446" y="5134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4000">
                <a:srgbClr val="004685"/>
              </a:gs>
              <a:gs pos="100000">
                <a:srgbClr val="007FF2"/>
              </a:gs>
            </a:gsLst>
            <a:lin ang="18900000" scaled="1"/>
            <a:tileRect/>
          </a:gra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 rot="15763006">
            <a:off x="398433" y="2974425"/>
            <a:ext cx="732893" cy="30777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 R$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9" name="CaixaDeTexto 58"/>
          <p:cNvSpPr txBox="1"/>
          <p:nvPr/>
        </p:nvSpPr>
        <p:spPr>
          <a:xfrm rot="236443">
            <a:off x="4000794" y="5704769"/>
            <a:ext cx="1383200" cy="30777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FAIXA ET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ÁRIA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60" name="Grupo 33"/>
          <p:cNvGrpSpPr>
            <a:grpSpLocks/>
          </p:cNvGrpSpPr>
          <p:nvPr/>
        </p:nvGrpSpPr>
        <p:grpSpPr bwMode="auto">
          <a:xfrm>
            <a:off x="1250628" y="1626839"/>
            <a:ext cx="7125293" cy="3254031"/>
            <a:chOff x="1193800" y="1537742"/>
            <a:chExt cx="7626672" cy="3600400"/>
          </a:xfrm>
        </p:grpSpPr>
        <p:cxnSp>
          <p:nvCxnSpPr>
            <p:cNvPr id="61" name="Conector reto 60"/>
            <p:cNvCxnSpPr/>
            <p:nvPr/>
          </p:nvCxnSpPr>
          <p:spPr bwMode="auto">
            <a:xfrm>
              <a:off x="1193800" y="1537742"/>
              <a:ext cx="7626672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1282704" y="2052085"/>
              <a:ext cx="7537768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>
              <a:off x="1403359" y="2566428"/>
              <a:ext cx="7417113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1536714" y="3080771"/>
              <a:ext cx="7283758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>
              <a:off x="1600217" y="3595113"/>
              <a:ext cx="7220255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Conector reto 65"/>
            <p:cNvCxnSpPr/>
            <p:nvPr/>
          </p:nvCxnSpPr>
          <p:spPr bwMode="auto">
            <a:xfrm>
              <a:off x="1651019" y="4109456"/>
              <a:ext cx="7169453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Conector reto 66"/>
            <p:cNvCxnSpPr/>
            <p:nvPr/>
          </p:nvCxnSpPr>
          <p:spPr bwMode="auto">
            <a:xfrm>
              <a:off x="1917731" y="4623799"/>
              <a:ext cx="6902741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Conector reto 67"/>
            <p:cNvCxnSpPr/>
            <p:nvPr/>
          </p:nvCxnSpPr>
          <p:spPr bwMode="auto">
            <a:xfrm>
              <a:off x="2070137" y="5138142"/>
              <a:ext cx="6750335" cy="0"/>
            </a:xfrm>
            <a:prstGeom prst="line">
              <a:avLst/>
            </a:prstGeom>
            <a:solidFill>
              <a:srgbClr val="FFCC99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" name="Grupo 45"/>
          <p:cNvGrpSpPr>
            <a:grpSpLocks/>
          </p:cNvGrpSpPr>
          <p:nvPr/>
        </p:nvGrpSpPr>
        <p:grpSpPr bwMode="auto">
          <a:xfrm>
            <a:off x="1955148" y="4959781"/>
            <a:ext cx="6170112" cy="654250"/>
            <a:chOff x="1947267" y="5226004"/>
            <a:chExt cx="6604918" cy="723275"/>
          </a:xfrm>
        </p:grpSpPr>
        <p:sp>
          <p:nvSpPr>
            <p:cNvPr id="73" name="CaixaDeTexto 72"/>
            <p:cNvSpPr txBox="1"/>
            <p:nvPr/>
          </p:nvSpPr>
          <p:spPr>
            <a:xfrm rot="18608211">
              <a:off x="1799119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15-20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CaixaDeTexto 76"/>
            <p:cNvSpPr txBox="1"/>
            <p:nvPr/>
          </p:nvSpPr>
          <p:spPr>
            <a:xfrm rot="18608211">
              <a:off x="2283373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20-25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 rot="18608211">
              <a:off x="3251882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30-35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CaixaDeTexto 79"/>
            <p:cNvSpPr txBox="1"/>
            <p:nvPr/>
          </p:nvSpPr>
          <p:spPr>
            <a:xfrm rot="18608211">
              <a:off x="3736138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35-40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" name="CaixaDeTexto 81"/>
            <p:cNvSpPr txBox="1"/>
            <p:nvPr/>
          </p:nvSpPr>
          <p:spPr>
            <a:xfrm rot="18608211">
              <a:off x="4220392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40-45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 rot="18608211">
              <a:off x="4705440" y="5374947"/>
              <a:ext cx="604316" cy="3064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45-50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5" name="CaixaDeTexto 84"/>
            <p:cNvSpPr txBox="1"/>
            <p:nvPr/>
          </p:nvSpPr>
          <p:spPr>
            <a:xfrm rot="18608211">
              <a:off x="5189696" y="5374947"/>
              <a:ext cx="604316" cy="3064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50-55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6" name="CaixaDeTexto 85"/>
            <p:cNvSpPr txBox="1"/>
            <p:nvPr/>
          </p:nvSpPr>
          <p:spPr>
            <a:xfrm rot="18608211">
              <a:off x="5674744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55-60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 rot="18608211">
              <a:off x="6158999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60-65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CaixaDeTexto 87"/>
            <p:cNvSpPr txBox="1"/>
            <p:nvPr/>
          </p:nvSpPr>
          <p:spPr>
            <a:xfrm rot="18608211">
              <a:off x="6643254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65-70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CaixaDeTexto 88"/>
            <p:cNvSpPr txBox="1"/>
            <p:nvPr/>
          </p:nvSpPr>
          <p:spPr>
            <a:xfrm rot="18608211">
              <a:off x="7127509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70-75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0" name="CaixaDeTexto 89"/>
            <p:cNvSpPr txBox="1"/>
            <p:nvPr/>
          </p:nvSpPr>
          <p:spPr>
            <a:xfrm rot="18608211">
              <a:off x="7611763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75-80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CaixaDeTexto 90"/>
            <p:cNvSpPr txBox="1"/>
            <p:nvPr/>
          </p:nvSpPr>
          <p:spPr>
            <a:xfrm rot="18608211">
              <a:off x="8036539" y="5433632"/>
              <a:ext cx="723275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+ de 80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" name="CaixaDeTexto 91"/>
            <p:cNvSpPr txBox="1"/>
            <p:nvPr/>
          </p:nvSpPr>
          <p:spPr>
            <a:xfrm rot="18608211">
              <a:off x="2767628" y="5374152"/>
              <a:ext cx="604316" cy="308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25-30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3" name="CaixaDeTexto 92"/>
          <p:cNvSpPr txBox="1"/>
          <p:nvPr/>
        </p:nvSpPr>
        <p:spPr>
          <a:xfrm>
            <a:off x="810118" y="1502015"/>
            <a:ext cx="465725" cy="249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1900</a:t>
            </a:r>
          </a:p>
        </p:txBody>
      </p:sp>
      <p:sp>
        <p:nvSpPr>
          <p:cNvPr id="94" name="CaixaDeTexto 93"/>
          <p:cNvSpPr txBox="1"/>
          <p:nvPr/>
        </p:nvSpPr>
        <p:spPr>
          <a:xfrm>
            <a:off x="908009" y="1966876"/>
            <a:ext cx="467208" cy="249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1700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979203" y="2431738"/>
            <a:ext cx="467208" cy="249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1500</a:t>
            </a:r>
          </a:p>
        </p:txBody>
      </p:sp>
      <p:sp>
        <p:nvSpPr>
          <p:cNvPr id="96" name="CaixaDeTexto 95"/>
          <p:cNvSpPr txBox="1"/>
          <p:nvPr/>
        </p:nvSpPr>
        <p:spPr>
          <a:xfrm>
            <a:off x="1060778" y="2896599"/>
            <a:ext cx="465725" cy="249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1300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1142355" y="3361461"/>
            <a:ext cx="465725" cy="249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1100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1280292" y="3826322"/>
            <a:ext cx="393048" cy="249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900</a:t>
            </a:r>
          </a:p>
        </p:txBody>
      </p:sp>
      <p:sp>
        <p:nvSpPr>
          <p:cNvPr id="99" name="CaixaDeTexto 98"/>
          <p:cNvSpPr txBox="1"/>
          <p:nvPr/>
        </p:nvSpPr>
        <p:spPr>
          <a:xfrm>
            <a:off x="1525020" y="4291184"/>
            <a:ext cx="393048" cy="249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700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1659991" y="4767523"/>
            <a:ext cx="384149" cy="4175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500</a:t>
            </a:r>
          </a:p>
        </p:txBody>
      </p:sp>
      <p:grpSp>
        <p:nvGrpSpPr>
          <p:cNvPr id="101" name="Grupo 72"/>
          <p:cNvGrpSpPr>
            <a:grpSpLocks/>
          </p:cNvGrpSpPr>
          <p:nvPr/>
        </p:nvGrpSpPr>
        <p:grpSpPr bwMode="auto">
          <a:xfrm>
            <a:off x="2045623" y="2549388"/>
            <a:ext cx="6433380" cy="2340091"/>
            <a:chOff x="2044700" y="2559049"/>
            <a:chExt cx="6885525" cy="2589643"/>
          </a:xfrm>
        </p:grpSpPr>
        <p:sp>
          <p:nvSpPr>
            <p:cNvPr id="102" name="Forma livre 101"/>
            <p:cNvSpPr/>
            <p:nvPr/>
          </p:nvSpPr>
          <p:spPr bwMode="auto">
            <a:xfrm>
              <a:off x="2044700" y="2559049"/>
              <a:ext cx="6400562" cy="2343539"/>
            </a:xfrm>
            <a:custGeom>
              <a:avLst/>
              <a:gdLst>
                <a:gd name="connsiteX0" fmla="*/ 0 w 6692900"/>
                <a:gd name="connsiteY0" fmla="*/ 2343150 h 2343150"/>
                <a:gd name="connsiteX1" fmla="*/ 1333500 w 6692900"/>
                <a:gd name="connsiteY1" fmla="*/ 2330450 h 2343150"/>
                <a:gd name="connsiteX2" fmla="*/ 2540000 w 6692900"/>
                <a:gd name="connsiteY2" fmla="*/ 2241550 h 2343150"/>
                <a:gd name="connsiteX3" fmla="*/ 3111500 w 6692900"/>
                <a:gd name="connsiteY3" fmla="*/ 1898650 h 2343150"/>
                <a:gd name="connsiteX4" fmla="*/ 4064000 w 6692900"/>
                <a:gd name="connsiteY4" fmla="*/ 1454150 h 2343150"/>
                <a:gd name="connsiteX5" fmla="*/ 4572000 w 6692900"/>
                <a:gd name="connsiteY5" fmla="*/ 1250950 h 2343150"/>
                <a:gd name="connsiteX6" fmla="*/ 5130800 w 6692900"/>
                <a:gd name="connsiteY6" fmla="*/ 730250 h 2343150"/>
                <a:gd name="connsiteX7" fmla="*/ 5626100 w 6692900"/>
                <a:gd name="connsiteY7" fmla="*/ 539750 h 2343150"/>
                <a:gd name="connsiteX8" fmla="*/ 6172200 w 6692900"/>
                <a:gd name="connsiteY8" fmla="*/ 19050 h 2343150"/>
                <a:gd name="connsiteX9" fmla="*/ 6692900 w 6692900"/>
                <a:gd name="connsiteY9" fmla="*/ 42545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92900" h="2343150">
                  <a:moveTo>
                    <a:pt x="0" y="2343150"/>
                  </a:moveTo>
                  <a:lnTo>
                    <a:pt x="1333500" y="2330450"/>
                  </a:lnTo>
                  <a:cubicBezTo>
                    <a:pt x="1756833" y="2313517"/>
                    <a:pt x="2243667" y="2313517"/>
                    <a:pt x="2540000" y="2241550"/>
                  </a:cubicBezTo>
                  <a:cubicBezTo>
                    <a:pt x="2836333" y="2169583"/>
                    <a:pt x="2857500" y="2029883"/>
                    <a:pt x="3111500" y="1898650"/>
                  </a:cubicBezTo>
                  <a:cubicBezTo>
                    <a:pt x="3365500" y="1767417"/>
                    <a:pt x="3820583" y="1562100"/>
                    <a:pt x="4064000" y="1454150"/>
                  </a:cubicBezTo>
                  <a:cubicBezTo>
                    <a:pt x="4307417" y="1346200"/>
                    <a:pt x="4394200" y="1371600"/>
                    <a:pt x="4572000" y="1250950"/>
                  </a:cubicBezTo>
                  <a:cubicBezTo>
                    <a:pt x="4749800" y="1130300"/>
                    <a:pt x="4955117" y="848783"/>
                    <a:pt x="5130800" y="730250"/>
                  </a:cubicBezTo>
                  <a:cubicBezTo>
                    <a:pt x="5306483" y="611717"/>
                    <a:pt x="5452533" y="658283"/>
                    <a:pt x="5626100" y="539750"/>
                  </a:cubicBezTo>
                  <a:cubicBezTo>
                    <a:pt x="5799667" y="421217"/>
                    <a:pt x="5994400" y="38100"/>
                    <a:pt x="6172200" y="19050"/>
                  </a:cubicBezTo>
                  <a:cubicBezTo>
                    <a:pt x="6350000" y="0"/>
                    <a:pt x="6521450" y="212725"/>
                    <a:pt x="6692900" y="425450"/>
                  </a:cubicBezTo>
                </a:path>
              </a:pathLst>
            </a:cu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7" tIns="45718" rIns="91437" bIns="45718" anchor="ctr"/>
            <a:lstStyle/>
            <a:p>
              <a:pPr algn="ctr">
                <a:defRPr/>
              </a:pPr>
              <a:endParaRPr lang="en-US" sz="2400" b="1" dirty="0">
                <a:latin typeface="+mj-lt"/>
              </a:endParaRPr>
            </a:p>
          </p:txBody>
        </p:sp>
        <p:pic>
          <p:nvPicPr>
            <p:cNvPr id="104" name="Picture 4" descr="T:\Temporarios\Rapha\0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149080"/>
              <a:ext cx="57606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CaixaDeTexto 102"/>
            <p:cNvSpPr txBox="1"/>
            <p:nvPr/>
          </p:nvSpPr>
          <p:spPr>
            <a:xfrm>
              <a:off x="4877488" y="4624730"/>
              <a:ext cx="4052737" cy="523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b="1" dirty="0">
                  <a:solidFill>
                    <a:srgbClr val="FFCC00"/>
                  </a:solidFill>
                  <a:latin typeface="+mj-lt"/>
                </a:rPr>
                <a:t>Outras fontes. Ex.: poupança, fundos de renda fixa, imóvel, planos de previdência .</a:t>
              </a:r>
              <a:endParaRPr lang="en-US" sz="1200" b="1" dirty="0">
                <a:solidFill>
                  <a:srgbClr val="FFCC00"/>
                </a:solidFill>
                <a:latin typeface="+mj-lt"/>
              </a:endParaRPr>
            </a:p>
          </p:txBody>
        </p:sp>
      </p:grpSp>
      <p:grpSp>
        <p:nvGrpSpPr>
          <p:cNvPr id="105" name="Grupo 71"/>
          <p:cNvGrpSpPr>
            <a:grpSpLocks/>
          </p:cNvGrpSpPr>
          <p:nvPr/>
        </p:nvGrpSpPr>
        <p:grpSpPr bwMode="auto">
          <a:xfrm>
            <a:off x="2044140" y="2958294"/>
            <a:ext cx="6588375" cy="1747535"/>
            <a:chOff x="2043038" y="3012017"/>
            <a:chExt cx="6877383" cy="1852083"/>
          </a:xfrm>
        </p:grpSpPr>
        <p:sp>
          <p:nvSpPr>
            <p:cNvPr id="106" name="Forma livre 105"/>
            <p:cNvSpPr/>
            <p:nvPr/>
          </p:nvSpPr>
          <p:spPr bwMode="auto">
            <a:xfrm>
              <a:off x="2043038" y="3012017"/>
              <a:ext cx="6364908" cy="1852083"/>
            </a:xfrm>
            <a:custGeom>
              <a:avLst/>
              <a:gdLst>
                <a:gd name="connsiteX0" fmla="*/ 0 w 6654800"/>
                <a:gd name="connsiteY0" fmla="*/ 1636183 h 1852083"/>
                <a:gd name="connsiteX1" fmla="*/ 965200 w 6654800"/>
                <a:gd name="connsiteY1" fmla="*/ 823383 h 1852083"/>
                <a:gd name="connsiteX2" fmla="*/ 2476500 w 6654800"/>
                <a:gd name="connsiteY2" fmla="*/ 112183 h 1852083"/>
                <a:gd name="connsiteX3" fmla="*/ 3492500 w 6654800"/>
                <a:gd name="connsiteY3" fmla="*/ 150283 h 1852083"/>
                <a:gd name="connsiteX4" fmla="*/ 4025900 w 6654800"/>
                <a:gd name="connsiteY4" fmla="*/ 607483 h 1852083"/>
                <a:gd name="connsiteX5" fmla="*/ 4432300 w 6654800"/>
                <a:gd name="connsiteY5" fmla="*/ 785283 h 1852083"/>
                <a:gd name="connsiteX6" fmla="*/ 4584700 w 6654800"/>
                <a:gd name="connsiteY6" fmla="*/ 950383 h 1852083"/>
                <a:gd name="connsiteX7" fmla="*/ 5105400 w 6654800"/>
                <a:gd name="connsiteY7" fmla="*/ 886883 h 1852083"/>
                <a:gd name="connsiteX8" fmla="*/ 5651500 w 6654800"/>
                <a:gd name="connsiteY8" fmla="*/ 1458383 h 1852083"/>
                <a:gd name="connsiteX9" fmla="*/ 6654800 w 6654800"/>
                <a:gd name="connsiteY9" fmla="*/ 1852083 h 185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4800" h="1852083">
                  <a:moveTo>
                    <a:pt x="0" y="1636183"/>
                  </a:moveTo>
                  <a:cubicBezTo>
                    <a:pt x="276225" y="1356783"/>
                    <a:pt x="552450" y="1077383"/>
                    <a:pt x="965200" y="823383"/>
                  </a:cubicBezTo>
                  <a:cubicBezTo>
                    <a:pt x="1377950" y="569383"/>
                    <a:pt x="2055283" y="224366"/>
                    <a:pt x="2476500" y="112183"/>
                  </a:cubicBezTo>
                  <a:cubicBezTo>
                    <a:pt x="2897717" y="0"/>
                    <a:pt x="3234267" y="67733"/>
                    <a:pt x="3492500" y="150283"/>
                  </a:cubicBezTo>
                  <a:cubicBezTo>
                    <a:pt x="3750733" y="232833"/>
                    <a:pt x="3869267" y="501650"/>
                    <a:pt x="4025900" y="607483"/>
                  </a:cubicBezTo>
                  <a:cubicBezTo>
                    <a:pt x="4182533" y="713316"/>
                    <a:pt x="4339167" y="728133"/>
                    <a:pt x="4432300" y="785283"/>
                  </a:cubicBezTo>
                  <a:cubicBezTo>
                    <a:pt x="4525433" y="842433"/>
                    <a:pt x="4472517" y="933450"/>
                    <a:pt x="4584700" y="950383"/>
                  </a:cubicBezTo>
                  <a:cubicBezTo>
                    <a:pt x="4696883" y="967316"/>
                    <a:pt x="4927600" y="802216"/>
                    <a:pt x="5105400" y="886883"/>
                  </a:cubicBezTo>
                  <a:cubicBezTo>
                    <a:pt x="5283200" y="971550"/>
                    <a:pt x="5393267" y="1297516"/>
                    <a:pt x="5651500" y="1458383"/>
                  </a:cubicBezTo>
                  <a:cubicBezTo>
                    <a:pt x="5909733" y="1619250"/>
                    <a:pt x="6282266" y="1735666"/>
                    <a:pt x="6654800" y="1852083"/>
                  </a:cubicBezTo>
                </a:path>
              </a:pathLst>
            </a:cu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7" tIns="45718" rIns="91437" bIns="45718" anchor="ctr"/>
            <a:lstStyle/>
            <a:p>
              <a:pPr algn="ctr">
                <a:defRPr/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7884633" y="3708449"/>
              <a:ext cx="1035788" cy="5839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chemeClr val="bg1"/>
                  </a:solidFill>
                  <a:latin typeface="+mj-lt"/>
                </a:rPr>
                <a:t>Renda do </a:t>
              </a:r>
              <a:br>
                <a:rPr lang="pt-BR" sz="1600" dirty="0">
                  <a:solidFill>
                    <a:schemeClr val="bg1"/>
                  </a:solidFill>
                  <a:latin typeface="+mj-lt"/>
                </a:rPr>
              </a:br>
              <a:r>
                <a:rPr lang="pt-BR" sz="1600" dirty="0">
                  <a:solidFill>
                    <a:schemeClr val="bg1"/>
                  </a:solidFill>
                  <a:latin typeface="+mj-lt"/>
                </a:rPr>
                <a:t>trabalho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08" name="Picture 3" descr="T:\Temporarios\Rapha\00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706259"/>
              <a:ext cx="576064" cy="57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upo 108"/>
          <p:cNvGrpSpPr>
            <a:grpSpLocks/>
          </p:cNvGrpSpPr>
          <p:nvPr/>
        </p:nvGrpSpPr>
        <p:grpSpPr bwMode="auto">
          <a:xfrm>
            <a:off x="2051556" y="1513493"/>
            <a:ext cx="5958015" cy="2915428"/>
            <a:chOff x="2051720" y="1412776"/>
            <a:chExt cx="6376507" cy="3226213"/>
          </a:xfrm>
        </p:grpSpPr>
        <p:sp>
          <p:nvSpPr>
            <p:cNvPr id="110" name="Forma livre 109"/>
            <p:cNvSpPr/>
            <p:nvPr/>
          </p:nvSpPr>
          <p:spPr bwMode="auto">
            <a:xfrm>
              <a:off x="2051720" y="2133593"/>
              <a:ext cx="6376507" cy="2505396"/>
            </a:xfrm>
            <a:custGeom>
              <a:avLst/>
              <a:gdLst>
                <a:gd name="connsiteX0" fmla="*/ 0 w 6667500"/>
                <a:gd name="connsiteY0" fmla="*/ 2506133 h 2506133"/>
                <a:gd name="connsiteX1" fmla="*/ 965200 w 6667500"/>
                <a:gd name="connsiteY1" fmla="*/ 1680633 h 2506133"/>
                <a:gd name="connsiteX2" fmla="*/ 3048000 w 6667500"/>
                <a:gd name="connsiteY2" fmla="*/ 486833 h 2506133"/>
                <a:gd name="connsiteX3" fmla="*/ 3810000 w 6667500"/>
                <a:gd name="connsiteY3" fmla="*/ 410633 h 2506133"/>
                <a:gd name="connsiteX4" fmla="*/ 4610100 w 6667500"/>
                <a:gd name="connsiteY4" fmla="*/ 626533 h 2506133"/>
                <a:gd name="connsiteX5" fmla="*/ 5156200 w 6667500"/>
                <a:gd name="connsiteY5" fmla="*/ 29633 h 2506133"/>
                <a:gd name="connsiteX6" fmla="*/ 5676900 w 6667500"/>
                <a:gd name="connsiteY6" fmla="*/ 448733 h 2506133"/>
                <a:gd name="connsiteX7" fmla="*/ 6223000 w 6667500"/>
                <a:gd name="connsiteY7" fmla="*/ 42333 h 2506133"/>
                <a:gd name="connsiteX8" fmla="*/ 6667500 w 6667500"/>
                <a:gd name="connsiteY8" fmla="*/ 702733 h 2506133"/>
                <a:gd name="connsiteX9" fmla="*/ 6667500 w 6667500"/>
                <a:gd name="connsiteY9" fmla="*/ 702733 h 2506133"/>
                <a:gd name="connsiteX10" fmla="*/ 6654800 w 6667500"/>
                <a:gd name="connsiteY10" fmla="*/ 677333 h 250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00" h="2506133">
                  <a:moveTo>
                    <a:pt x="0" y="2506133"/>
                  </a:moveTo>
                  <a:cubicBezTo>
                    <a:pt x="228600" y="2261658"/>
                    <a:pt x="457200" y="2017183"/>
                    <a:pt x="965200" y="1680633"/>
                  </a:cubicBezTo>
                  <a:cubicBezTo>
                    <a:pt x="1473200" y="1344083"/>
                    <a:pt x="2573867" y="698500"/>
                    <a:pt x="3048000" y="486833"/>
                  </a:cubicBezTo>
                  <a:cubicBezTo>
                    <a:pt x="3522133" y="275166"/>
                    <a:pt x="3549650" y="387350"/>
                    <a:pt x="3810000" y="410633"/>
                  </a:cubicBezTo>
                  <a:cubicBezTo>
                    <a:pt x="4070350" y="433916"/>
                    <a:pt x="4385733" y="690033"/>
                    <a:pt x="4610100" y="626533"/>
                  </a:cubicBezTo>
                  <a:cubicBezTo>
                    <a:pt x="4834467" y="563033"/>
                    <a:pt x="4978400" y="59266"/>
                    <a:pt x="5156200" y="29633"/>
                  </a:cubicBezTo>
                  <a:cubicBezTo>
                    <a:pt x="5334000" y="0"/>
                    <a:pt x="5499100" y="446616"/>
                    <a:pt x="5676900" y="448733"/>
                  </a:cubicBezTo>
                  <a:cubicBezTo>
                    <a:pt x="5854700" y="450850"/>
                    <a:pt x="6057900" y="0"/>
                    <a:pt x="6223000" y="42333"/>
                  </a:cubicBezTo>
                  <a:cubicBezTo>
                    <a:pt x="6388100" y="84666"/>
                    <a:pt x="6667500" y="702733"/>
                    <a:pt x="6667500" y="702733"/>
                  </a:cubicBezTo>
                  <a:lnTo>
                    <a:pt x="6667500" y="702733"/>
                  </a:lnTo>
                  <a:lnTo>
                    <a:pt x="6654800" y="677333"/>
                  </a:lnTo>
                </a:path>
              </a:pathLst>
            </a:custGeom>
            <a:noFill/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7" tIns="45718" rIns="91437" bIns="45718" anchor="ctr"/>
            <a:lstStyle/>
            <a:p>
              <a:pPr algn="ctr">
                <a:defRPr/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7369444" y="1438179"/>
              <a:ext cx="947667" cy="584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schemeClr val="bg1"/>
                  </a:solidFill>
                  <a:latin typeface="+mj-lt"/>
                </a:rPr>
                <a:t>Todas as </a:t>
              </a:r>
              <a:br>
                <a:rPr lang="pt-BR" sz="1600" dirty="0">
                  <a:solidFill>
                    <a:schemeClr val="bg1"/>
                  </a:solidFill>
                  <a:latin typeface="+mj-lt"/>
                </a:rPr>
              </a:br>
              <a:r>
                <a:rPr lang="pt-BR" sz="1600" dirty="0">
                  <a:solidFill>
                    <a:schemeClr val="bg1"/>
                  </a:solidFill>
                  <a:latin typeface="+mj-lt"/>
                </a:rPr>
                <a:t>fontes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12" name="Grupo 76"/>
            <p:cNvGrpSpPr>
              <a:grpSpLocks/>
            </p:cNvGrpSpPr>
            <p:nvPr/>
          </p:nvGrpSpPr>
          <p:grpSpPr bwMode="auto">
            <a:xfrm>
              <a:off x="4821932" y="1412776"/>
              <a:ext cx="2521030" cy="646331"/>
              <a:chOff x="12670804" y="4166905"/>
              <a:chExt cx="2521030" cy="646331"/>
            </a:xfrm>
          </p:grpSpPr>
          <p:pic>
            <p:nvPicPr>
              <p:cNvPr id="113" name="Picture 3" descr="T:\Temporarios\Rapha\008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78916" y="4203909"/>
                <a:ext cx="576064" cy="572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CaixaDeTexto 113"/>
              <p:cNvSpPr txBox="1"/>
              <p:nvPr/>
            </p:nvSpPr>
            <p:spPr>
              <a:xfrm>
                <a:off x="13261077" y="4166905"/>
                <a:ext cx="414306" cy="6461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3600" dirty="0">
                    <a:solidFill>
                      <a:schemeClr val="bg1"/>
                    </a:solidFill>
                    <a:latin typeface="+mj-lt"/>
                  </a:rPr>
                  <a:t>+</a:t>
                </a:r>
                <a:endParaRPr lang="en-US" sz="36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15" name="Picture 4" descr="T:\Temporarios\Rapha\008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0804" y="4202038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CaixaDeTexto 115"/>
              <p:cNvSpPr txBox="1"/>
              <p:nvPr/>
            </p:nvSpPr>
            <p:spPr>
              <a:xfrm>
                <a:off x="14254777" y="4166905"/>
                <a:ext cx="414306" cy="6461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3600" dirty="0">
                    <a:solidFill>
                      <a:schemeClr val="bg1"/>
                    </a:solidFill>
                    <a:latin typeface="+mj-lt"/>
                  </a:rPr>
                  <a:t>=</a:t>
                </a:r>
                <a:endParaRPr lang="en-US" sz="36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17" name="Picture 3" descr="T:\Temporarios\Rapha\00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5020" y="4200153"/>
                <a:ext cx="576814" cy="579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8" name="CaixaDeTexto 117"/>
          <p:cNvSpPr txBox="1"/>
          <p:nvPr/>
        </p:nvSpPr>
        <p:spPr>
          <a:xfrm>
            <a:off x="1984812" y="3335635"/>
            <a:ext cx="1854482" cy="33855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0070C0"/>
                </a:solidFill>
                <a:latin typeface="+mj-lt"/>
              </a:rPr>
              <a:t>INVESTIMENTOS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711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1042135" y="2705376"/>
            <a:ext cx="2016224" cy="6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80000"/>
              </a:spcBef>
              <a:buFontTx/>
              <a:buNone/>
            </a:pPr>
            <a:r>
              <a:rPr lang="pt-BR" altLang="pt-BR" sz="3600" b="1" dirty="0">
                <a:solidFill>
                  <a:srgbClr val="00B050"/>
                </a:solidFill>
                <a:latin typeface="Arial" pitchFamily="34" charset="0"/>
              </a:rPr>
              <a:t>Investir</a:t>
            </a:r>
          </a:p>
        </p:txBody>
      </p:sp>
      <p:sp>
        <p:nvSpPr>
          <p:cNvPr id="33797" name="Line 10"/>
          <p:cNvSpPr>
            <a:spLocks noChangeShapeType="1"/>
          </p:cNvSpPr>
          <p:nvPr/>
        </p:nvSpPr>
        <p:spPr bwMode="auto">
          <a:xfrm flipV="1">
            <a:off x="2783366" y="2204863"/>
            <a:ext cx="1328292" cy="86020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 dirty="0"/>
          </a:p>
        </p:txBody>
      </p:sp>
      <p:sp>
        <p:nvSpPr>
          <p:cNvPr id="33798" name="Line 11"/>
          <p:cNvSpPr>
            <a:spLocks noChangeShapeType="1"/>
          </p:cNvSpPr>
          <p:nvPr/>
        </p:nvSpPr>
        <p:spPr bwMode="auto">
          <a:xfrm>
            <a:off x="2783366" y="3055221"/>
            <a:ext cx="1314228" cy="729944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 dirty="0"/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647352" y="3883321"/>
            <a:ext cx="25987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000" dirty="0">
                <a:solidFill>
                  <a:schemeClr val="accent3"/>
                </a:solidFill>
                <a:latin typeface="+mn-lt"/>
              </a:rPr>
              <a:t>A</a:t>
            </a:r>
            <a:r>
              <a:rPr lang="pt-BR" altLang="pt-BR" sz="2000" dirty="0" smtClean="0">
                <a:solidFill>
                  <a:schemeClr val="accent3"/>
                </a:solidFill>
                <a:latin typeface="+mn-lt"/>
              </a:rPr>
              <a:t>diar </a:t>
            </a:r>
            <a:r>
              <a:rPr lang="pt-BR" altLang="pt-BR" sz="2000" dirty="0">
                <a:solidFill>
                  <a:schemeClr val="accent3"/>
                </a:solidFill>
                <a:latin typeface="+mn-lt"/>
              </a:rPr>
              <a:t>o consumo hoje para planejar gastos futuros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>
            <a:off x="1938661" y="3284983"/>
            <a:ext cx="0" cy="57626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7503" y="0"/>
            <a:ext cx="3384377" cy="7647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>O QUE FAZER COM O DINHEIRO QUE SOBRA?</a:t>
            </a:r>
            <a:endParaRPr lang="en-US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097594" y="1901559"/>
            <a:ext cx="4561291" cy="865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1700" indent="-3683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3556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pt-BR" sz="2400" b="1" dirty="0" smtClean="0"/>
              <a:t>Valorização do dinheiro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pt-BR" sz="2000" dirty="0" smtClean="0"/>
              <a:t>Manutenção do poder de compra</a:t>
            </a:r>
            <a:r>
              <a:rPr lang="pt-BR" sz="2000" dirty="0"/>
              <a:t>	</a:t>
            </a:r>
            <a:endParaRPr lang="pt-BR" sz="2000" b="1" dirty="0" smtClean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111658" y="3621250"/>
            <a:ext cx="4561291" cy="1967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1700" indent="-3683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3556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pt-BR" sz="2400" b="1" dirty="0" smtClean="0"/>
              <a:t>Planejamento do futuro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pt-BR" sz="2000" dirty="0" smtClean="0"/>
              <a:t>Aposentadoria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pt-BR" sz="2000" dirty="0" smtClean="0"/>
              <a:t>Educação dos filhos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pt-BR" sz="2000" dirty="0" smtClean="0">
                <a:solidFill>
                  <a:schemeClr val="accent4"/>
                </a:solidFill>
              </a:rPr>
              <a:t>Saúde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pt-BR" sz="2000" dirty="0" smtClean="0">
                <a:solidFill>
                  <a:schemeClr val="accent4"/>
                </a:solidFill>
              </a:rPr>
              <a:t>Lazer / Qualidade de Vida</a:t>
            </a:r>
            <a:r>
              <a:rPr lang="pt-BR" sz="2000" dirty="0">
                <a:solidFill>
                  <a:schemeClr val="accent4"/>
                </a:solidFill>
              </a:rPr>
              <a:t>	</a:t>
            </a:r>
            <a:endParaRPr lang="pt-BR" sz="2000" b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121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32000"/>
            <a:r>
              <a:rPr lang="pt-BR" spc="0" dirty="0" smtClean="0"/>
              <a:t>A IMPORTÂNCIA</a:t>
            </a:r>
            <a:r>
              <a:rPr lang="pt-BR" spc="-300" dirty="0" smtClean="0"/>
              <a:t> </a:t>
            </a:r>
            <a:r>
              <a:rPr lang="pt-BR" spc="0" dirty="0" smtClean="0"/>
              <a:t>DE POUPAR E INVESTIR EM BUSCA </a:t>
            </a:r>
            <a:br>
              <a:rPr lang="pt-BR" spc="0" dirty="0" smtClean="0"/>
            </a:br>
            <a:r>
              <a:rPr lang="pt-BR" spc="0" dirty="0" smtClean="0"/>
              <a:t>DOS OBJETIVOS</a:t>
            </a:r>
            <a:endParaRPr lang="pt-BR" spc="0" dirty="0"/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619672" y="1404938"/>
            <a:ext cx="1816100" cy="676275"/>
          </a:xfrm>
          <a:prstGeom prst="round2DiagRect">
            <a:avLst/>
          </a:prstGeom>
          <a:solidFill>
            <a:srgbClr val="004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FFFF"/>
                </a:solidFill>
                <a:cs typeface="Arial" pitchFamily="34" charset="0"/>
              </a:rPr>
              <a:t>    POUPAR</a:t>
            </a:r>
            <a:endParaRPr lang="pt-BR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2" descr="C:\Users\ncorreia\Downloads\1365549471_piggy_b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9049"/>
            <a:ext cx="1168771" cy="116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edondar Retângulo em um Canto Diagonal 8"/>
          <p:cNvSpPr/>
          <p:nvPr/>
        </p:nvSpPr>
        <p:spPr>
          <a:xfrm>
            <a:off x="5697538" y="1404938"/>
            <a:ext cx="1571625" cy="676275"/>
          </a:xfrm>
          <a:prstGeom prst="round2DiagRect">
            <a:avLst/>
          </a:prstGeom>
          <a:solidFill>
            <a:srgbClr val="00A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FFFF"/>
                </a:solidFill>
                <a:cs typeface="Arial" pitchFamily="34" charset="0"/>
              </a:rPr>
              <a:t> INVESTIR</a:t>
            </a:r>
            <a:endParaRPr lang="pt-BR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" name="Picture 3" descr="C:\Users\ncorreia\Downloads\1365549503_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22375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894109" y="2564904"/>
            <a:ext cx="2880319" cy="280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1700" indent="-3683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3556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00478D"/>
              </a:buClr>
              <a:buSzPct val="150000"/>
              <a:buFont typeface="Arial" panose="020B0604020202020204" pitchFamily="34" charset="0"/>
              <a:buChar char="»"/>
            </a:pPr>
            <a:r>
              <a:rPr lang="pt-BR" b="1" dirty="0" smtClean="0"/>
              <a:t>Poupar</a:t>
            </a:r>
            <a:r>
              <a:rPr lang="pt-BR" dirty="0" smtClean="0"/>
              <a:t> é </a:t>
            </a:r>
            <a:r>
              <a:rPr lang="pt-BR" dirty="0"/>
              <a:t>acumular valores no presente para utilizá-los no futuro, o que geralmente envolve mudança de hábitos, pois requer uma redução nos gastos pessoais e familiares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860031" y="2564904"/>
            <a:ext cx="2880319" cy="280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1700" indent="-3683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3556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00AE4D"/>
              </a:buClr>
              <a:buSzPct val="150000"/>
              <a:buFont typeface="Arial" panose="020B0604020202020204" pitchFamily="34" charset="0"/>
              <a:buChar char="»"/>
            </a:pPr>
            <a:r>
              <a:rPr lang="pt-BR" b="1" dirty="0" smtClean="0"/>
              <a:t>Investir</a:t>
            </a:r>
            <a:r>
              <a:rPr lang="pt-BR" dirty="0"/>
              <a:t> é </a:t>
            </a:r>
            <a:r>
              <a:rPr lang="pt-BR" dirty="0" smtClean="0"/>
              <a:t>aplicar </a:t>
            </a:r>
            <a:r>
              <a:rPr lang="pt-BR" dirty="0"/>
              <a:t>algum tipo de recurso com a expectativa de receber um retorno futuro superior ao aplicado. As características do investimento devem ser condizentes com os objetivos traçados pelo investidor quanto a prazos, riscos e a rentabilidade esperada.</a:t>
            </a:r>
          </a:p>
        </p:txBody>
      </p:sp>
    </p:spTree>
    <p:extLst>
      <p:ext uri="{BB962C8B-B14F-4D97-AF65-F5344CB8AC3E}">
        <p14:creationId xmlns="" xmlns:p14="http://schemas.microsoft.com/office/powerpoint/2010/main" val="674864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INICIANDO</a:t>
            </a:r>
            <a:r>
              <a:rPr lang="pt-BR" spc="-300" dirty="0" smtClean="0">
                <a:solidFill>
                  <a:schemeClr val="accent3"/>
                </a:solidFill>
              </a:rPr>
              <a:t> </a:t>
            </a:r>
            <a:r>
              <a:rPr lang="pt-BR" spc="0" dirty="0" smtClean="0">
                <a:solidFill>
                  <a:schemeClr val="accent3"/>
                </a:solidFill>
              </a:rPr>
              <a:t>OS INVESTIMENTOS 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340768"/>
            <a:ext cx="8712968" cy="4680520"/>
          </a:xfrm>
        </p:spPr>
        <p:txBody>
          <a:bodyPr/>
          <a:lstStyle/>
          <a:p>
            <a:pPr lvl="1"/>
            <a:r>
              <a:rPr lang="pt-BR" dirty="0" smtClean="0"/>
              <a:t>Na </a:t>
            </a:r>
            <a:r>
              <a:rPr lang="pt-BR" dirty="0"/>
              <a:t>fase da elaboração do planejamento financeiro é importante que  já sejam consideradas as possibilidades  de investimentos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/>
              <a:t>Outra coisa que se deve levar em consideração na hora da definição do </a:t>
            </a:r>
            <a:r>
              <a:rPr lang="pt-BR" dirty="0" smtClean="0">
                <a:solidFill>
                  <a:schemeClr val="accent4"/>
                </a:solidFill>
              </a:rPr>
              <a:t>investimento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são </a:t>
            </a:r>
            <a:r>
              <a:rPr lang="pt-BR" dirty="0"/>
              <a:t>os objetivos de curto prazo e longo prazo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/>
              <a:t>Objetivos de curto prazo são recomendados aplicações conservadoras e de alta liquidez, que apresentam menores taxas de retorno, porém são mais seguras </a:t>
            </a:r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lvl="1"/>
            <a:r>
              <a:rPr lang="pt-BR" dirty="0"/>
              <a:t>Objetivos não imediatos, devem ser construídos com aplicações de longo prazo que, embora de maior risco, tendem apresentar melhores </a:t>
            </a:r>
            <a:r>
              <a:rPr lang="pt-BR" dirty="0" smtClean="0"/>
              <a:t>resultados. Os </a:t>
            </a:r>
            <a:r>
              <a:rPr lang="pt-BR" dirty="0" smtClean="0">
                <a:solidFill>
                  <a:schemeClr val="accent4"/>
                </a:solidFill>
              </a:rPr>
              <a:t>Plano de Aposentadoria se encaixam nesta categoria </a:t>
            </a:r>
            <a:endParaRPr lang="pt-B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781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INICIANDO</a:t>
            </a:r>
            <a:r>
              <a:rPr lang="pt-BR" spc="-300" dirty="0" smtClean="0">
                <a:solidFill>
                  <a:schemeClr val="accent3"/>
                </a:solidFill>
              </a:rPr>
              <a:t> </a:t>
            </a:r>
            <a:r>
              <a:rPr lang="pt-BR" spc="0" dirty="0" smtClean="0">
                <a:solidFill>
                  <a:schemeClr val="accent3"/>
                </a:solidFill>
              </a:rPr>
              <a:t>OS INVESTIMENTOS 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196752"/>
            <a:ext cx="8712968" cy="4680520"/>
          </a:xfrm>
        </p:spPr>
        <p:txBody>
          <a:bodyPr/>
          <a:lstStyle/>
          <a:p>
            <a:pPr lvl="1"/>
            <a:endParaRPr lang="pt-BR" dirty="0" smtClean="0"/>
          </a:p>
          <a:p>
            <a:pPr lvl="1"/>
            <a:r>
              <a:rPr lang="pt-BR" dirty="0"/>
              <a:t>A diversificação ajuda a minimizar os efeitos das crises econômicas . Em toda crise tem aplicação que perde, mas tem aquelas que ganham 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/>
              <a:t>Existe uma lei nessa área que é ilustrada pela expressão “ não se deve colocar todos os ovos em uma mesma cesta” 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r>
              <a:rPr lang="pt-BR" dirty="0" smtClean="0"/>
              <a:t>Quanto mais bem informados estivermos, mais seguros e aptos nos sentiremos para tirar a vantagens da diversificação </a:t>
            </a:r>
            <a:endParaRPr lang="pt-BR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8689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COMO FAÇO </a:t>
            </a:r>
            <a:br>
              <a:rPr lang="pt-BR" spc="0" dirty="0" smtClean="0">
                <a:solidFill>
                  <a:schemeClr val="accent3"/>
                </a:solidFill>
              </a:rPr>
            </a:br>
            <a:r>
              <a:rPr lang="pt-BR" spc="0" dirty="0" smtClean="0">
                <a:solidFill>
                  <a:schemeClr val="accent3"/>
                </a:solidFill>
              </a:rPr>
              <a:t>PARA INVESTIR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47" name="Arredondar Retângulo em um Canto Diagonal 46"/>
          <p:cNvSpPr/>
          <p:nvPr/>
        </p:nvSpPr>
        <p:spPr>
          <a:xfrm>
            <a:off x="1420317" y="2420888"/>
            <a:ext cx="2495632" cy="223225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rgbClr val="00AE4D"/>
                </a:solidFill>
                <a:cs typeface="Arial" pitchFamily="34" charset="0"/>
              </a:rPr>
              <a:t>Aspectos Relevantes </a:t>
            </a:r>
            <a:r>
              <a:rPr lang="pt-BR" b="1" i="1" dirty="0" smtClean="0">
                <a:solidFill>
                  <a:srgbClr val="00AE4D"/>
                </a:solidFill>
                <a:cs typeface="Arial" pitchFamily="34" charset="0"/>
              </a:rPr>
              <a:t>para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 smtClean="0">
                <a:solidFill>
                  <a:srgbClr val="00AE4D"/>
                </a:solidFill>
                <a:cs typeface="Arial" pitchFamily="34" charset="0"/>
              </a:rPr>
              <a:t>a </a:t>
            </a:r>
            <a:r>
              <a:rPr lang="pt-BR" b="1" i="1" dirty="0">
                <a:solidFill>
                  <a:srgbClr val="00AE4D"/>
                </a:solidFill>
                <a:cs typeface="Arial" pitchFamily="34" charset="0"/>
              </a:rPr>
              <a:t>Tomada de Decisão do Investidor:</a:t>
            </a:r>
          </a:p>
        </p:txBody>
      </p:sp>
      <p:sp>
        <p:nvSpPr>
          <p:cNvPr id="48" name="Arredondar Retângulo em um Canto Diagonal 47"/>
          <p:cNvSpPr/>
          <p:nvPr/>
        </p:nvSpPr>
        <p:spPr>
          <a:xfrm>
            <a:off x="3707904" y="2420888"/>
            <a:ext cx="4168485" cy="2232248"/>
          </a:xfrm>
          <a:prstGeom prst="round2DiagRect">
            <a:avLst/>
          </a:prstGeom>
          <a:solidFill>
            <a:srgbClr val="00A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Clr>
                <a:srgbClr val="00478D"/>
              </a:buClr>
              <a:buFont typeface="Wingdings" pitchFamily="2" charset="2"/>
              <a:buChar char="ü"/>
              <a:defRPr/>
            </a:pPr>
            <a:r>
              <a:rPr lang="pt-BR" sz="1600" dirty="0" smtClean="0"/>
              <a:t>Ser realista</a:t>
            </a:r>
          </a:p>
          <a:p>
            <a:pPr marL="285750" indent="-285750">
              <a:buClr>
                <a:srgbClr val="00478D"/>
              </a:buClr>
              <a:buFont typeface="Wingdings" pitchFamily="2" charset="2"/>
              <a:buChar char="ü"/>
              <a:defRPr/>
            </a:pPr>
            <a:r>
              <a:rPr lang="pt-BR" sz="1600" dirty="0" smtClean="0"/>
              <a:t>Possuir metas</a:t>
            </a:r>
          </a:p>
          <a:p>
            <a:pPr marL="285750" indent="-285750">
              <a:buClr>
                <a:srgbClr val="00478D"/>
              </a:buClr>
              <a:buFont typeface="Wingdings" pitchFamily="2" charset="2"/>
              <a:buChar char="ü"/>
              <a:defRPr/>
            </a:pPr>
            <a:r>
              <a:rPr lang="pt-BR" sz="1600" dirty="0" smtClean="0"/>
              <a:t>Respeitar as estratégias operacionais </a:t>
            </a:r>
          </a:p>
          <a:p>
            <a:pPr marL="285750" indent="-285750">
              <a:buClr>
                <a:srgbClr val="00478D"/>
              </a:buClr>
              <a:buFont typeface="Wingdings" pitchFamily="2" charset="2"/>
              <a:buChar char="ü"/>
              <a:defRPr/>
            </a:pPr>
            <a:r>
              <a:rPr lang="pt-BR" sz="1600" dirty="0" smtClean="0"/>
              <a:t>Ser flexível</a:t>
            </a:r>
          </a:p>
          <a:p>
            <a:pPr marL="285750" indent="-285750">
              <a:buClr>
                <a:srgbClr val="00478D"/>
              </a:buClr>
              <a:buFont typeface="Wingdings" pitchFamily="2" charset="2"/>
              <a:buChar char="ü"/>
              <a:defRPr/>
            </a:pPr>
            <a:r>
              <a:rPr lang="pt-BR" sz="1600" dirty="0" smtClean="0"/>
              <a:t>Possuir disciplina</a:t>
            </a:r>
            <a:endParaRPr lang="pt-BR" sz="1600" dirty="0"/>
          </a:p>
        </p:txBody>
      </p:sp>
      <p:sp>
        <p:nvSpPr>
          <p:cNvPr id="49" name="Arredondar Retângulo em um Canto Diagonal 48"/>
          <p:cNvSpPr/>
          <p:nvPr/>
        </p:nvSpPr>
        <p:spPr>
          <a:xfrm>
            <a:off x="780224" y="1057572"/>
            <a:ext cx="7561262" cy="1075283"/>
          </a:xfrm>
          <a:prstGeom prst="round2DiagRect">
            <a:avLst/>
          </a:prstGeom>
          <a:solidFill>
            <a:srgbClr val="00A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rgbClr val="FFFFFF"/>
                </a:solidFill>
              </a:rPr>
              <a:t>Com </a:t>
            </a:r>
            <a:r>
              <a:rPr lang="pt-BR" sz="1200" b="1" dirty="0">
                <a:solidFill>
                  <a:srgbClr val="FFFFFF"/>
                </a:solidFill>
              </a:rPr>
              <a:t>os recursos poupados, o investidor </a:t>
            </a:r>
            <a:r>
              <a:rPr lang="pt-BR" sz="1200" b="1" dirty="0" smtClean="0">
                <a:solidFill>
                  <a:srgbClr val="FF0000"/>
                </a:solidFill>
              </a:rPr>
              <a:t> </a:t>
            </a:r>
            <a:r>
              <a:rPr lang="pt-BR" sz="1200" b="1" dirty="0" smtClean="0">
                <a:solidFill>
                  <a:srgbClr val="FFFFFF"/>
                </a:solidFill>
              </a:rPr>
              <a:t>estabelece </a:t>
            </a:r>
            <a:r>
              <a:rPr lang="pt-BR" sz="1200" b="1" dirty="0">
                <a:solidFill>
                  <a:srgbClr val="FFFFFF"/>
                </a:solidFill>
              </a:rPr>
              <a:t>a sua estratégia de investimento com base em sua percepção de risco, a sua expectativa do panorama econômico, principalmente, nos 5 pilares de investimento (diversificação, segurança, rentabilidade, liquidez e prazo) tentando, com isso,  atingir a sua meta de retorno.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122690" y="4877091"/>
            <a:ext cx="2876330" cy="1080121"/>
            <a:chOff x="2804849" y="4919237"/>
            <a:chExt cx="2876330" cy="1080121"/>
          </a:xfrm>
        </p:grpSpPr>
        <p:sp>
          <p:nvSpPr>
            <p:cNvPr id="50" name="Arredondar Retângulo em um Canto Diagonal 49"/>
            <p:cNvSpPr/>
            <p:nvPr/>
          </p:nvSpPr>
          <p:spPr>
            <a:xfrm>
              <a:off x="3059832" y="5063254"/>
              <a:ext cx="2621347" cy="936104"/>
            </a:xfrm>
            <a:prstGeom prst="round2DiagRect">
              <a:avLst/>
            </a:prstGeom>
            <a:solidFill>
              <a:srgbClr val="00A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rgbClr val="FFFFFF"/>
                  </a:solidFill>
                </a:rPr>
                <a:t>Pense na diversificação!</a:t>
              </a:r>
              <a:endParaRPr lang="pt-BR" sz="2000" b="1" dirty="0">
                <a:solidFill>
                  <a:srgbClr val="FFFFFF"/>
                </a:solidFill>
              </a:endParaRPr>
            </a:p>
          </p:txBody>
        </p:sp>
        <p:pic>
          <p:nvPicPr>
            <p:cNvPr id="51" name="Picture 2" descr="alert, exclamation, information, notification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849" y="4919237"/>
              <a:ext cx="572591" cy="57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13797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FUNDOS DE INVESTIMENTOS 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340768"/>
            <a:ext cx="8568952" cy="3744416"/>
          </a:xfrm>
        </p:spPr>
        <p:txBody>
          <a:bodyPr/>
          <a:lstStyle/>
          <a:p>
            <a:pPr marL="0" lvl="1" indent="0">
              <a:buNone/>
            </a:pPr>
            <a:r>
              <a:rPr lang="pt-BR" b="1" dirty="0">
                <a:solidFill>
                  <a:srgbClr val="00AE4D"/>
                </a:solidFill>
              </a:rPr>
              <a:t>Fundo de investimento </a:t>
            </a:r>
            <a:r>
              <a:rPr lang="pt-BR" dirty="0"/>
              <a:t>é um condomínio que reúne recursos de um conjunto de investidores (cotistas) com o objetivo de rentabilizá-los através da aquisição de uma </a:t>
            </a:r>
            <a:r>
              <a:rPr lang="pt-BR" dirty="0" smtClean="0">
                <a:solidFill>
                  <a:schemeClr val="accent4"/>
                </a:solidFill>
              </a:rPr>
              <a:t>carteira </a:t>
            </a:r>
            <a:r>
              <a:rPr lang="pt-BR" dirty="0">
                <a:solidFill>
                  <a:schemeClr val="accent4"/>
                </a:solidFill>
              </a:rPr>
              <a:t>de títulos </a:t>
            </a:r>
            <a:r>
              <a:rPr lang="pt-BR" dirty="0" smtClean="0">
                <a:solidFill>
                  <a:schemeClr val="accent4"/>
                </a:solidFill>
              </a:rPr>
              <a:t>de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/>
              <a:t>valores mobiliários no mercado financeiro. Os cotistas de um fundo normalmente têm os mesmos interesses e objetivos ao investir suas economias no mercado </a:t>
            </a:r>
            <a:r>
              <a:rPr lang="pt-BR" dirty="0" smtClean="0"/>
              <a:t>financeiro</a:t>
            </a:r>
            <a:endParaRPr lang="pt-BR" dirty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Ao comprar cotas de determinado fundo, o investidor estará aceitando as suas regras de </a:t>
            </a:r>
            <a:r>
              <a:rPr lang="pt-BR" dirty="0" smtClean="0"/>
              <a:t>funcionamento e </a:t>
            </a:r>
            <a:r>
              <a:rPr lang="pt-BR" dirty="0"/>
              <a:t>passará a ter os mesmos direitos dos demais cotistas, independente da quantidade de cotas que cada um </a:t>
            </a:r>
            <a:r>
              <a:rPr lang="pt-BR" dirty="0" smtClean="0"/>
              <a:t>possua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56599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FUNDOS DE INVESTIMENTOS 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124744"/>
            <a:ext cx="8712968" cy="4896544"/>
          </a:xfrm>
        </p:spPr>
        <p:txBody>
          <a:bodyPr/>
          <a:lstStyle/>
          <a:p>
            <a:pPr marL="0" lvl="1" indent="0" algn="ctr">
              <a:buNone/>
            </a:pPr>
            <a:r>
              <a:rPr lang="pt-BR" sz="2400" b="1" spc="-50" dirty="0" smtClean="0">
                <a:solidFill>
                  <a:srgbClr val="00478D"/>
                </a:solidFill>
              </a:rPr>
              <a:t>Principais </a:t>
            </a:r>
            <a:r>
              <a:rPr lang="pt-BR" sz="2400" b="1" spc="-50" dirty="0">
                <a:solidFill>
                  <a:srgbClr val="00478D"/>
                </a:solidFill>
              </a:rPr>
              <a:t>agentes e definições </a:t>
            </a:r>
            <a:r>
              <a:rPr lang="pt-BR" sz="2400" b="1" spc="-50" dirty="0" smtClean="0">
                <a:solidFill>
                  <a:srgbClr val="00478D"/>
                </a:solidFill>
              </a:rPr>
              <a:t>dos fundos </a:t>
            </a:r>
            <a:r>
              <a:rPr lang="pt-BR" sz="2400" b="1" spc="-50" dirty="0">
                <a:solidFill>
                  <a:srgbClr val="00478D"/>
                </a:solidFill>
              </a:rPr>
              <a:t>de investimento: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0" lvl="1" indent="0" algn="just">
              <a:buNone/>
            </a:pPr>
            <a:r>
              <a:rPr lang="pt-BR" b="1" dirty="0" smtClean="0">
                <a:solidFill>
                  <a:srgbClr val="00478D"/>
                </a:solidFill>
              </a:rPr>
              <a:t>Cotista: </a:t>
            </a:r>
            <a:r>
              <a:rPr lang="pt-BR" dirty="0" smtClean="0"/>
              <a:t>investidor que aplica seus recursos no fundo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lvl="1" indent="0" algn="just">
              <a:buNone/>
            </a:pPr>
            <a:r>
              <a:rPr lang="pt-BR" b="1" dirty="0" smtClean="0">
                <a:solidFill>
                  <a:srgbClr val="00478D"/>
                </a:solidFill>
              </a:rPr>
              <a:t>Regulamento: </a:t>
            </a:r>
            <a:r>
              <a:rPr lang="pt-BR" dirty="0" smtClean="0"/>
              <a:t>documento registrado na CVM que estabelece as regras de funcionamento e operacionalização de um fundo de investimento</a:t>
            </a:r>
          </a:p>
          <a:p>
            <a:pPr marL="0" lvl="1" indent="0" algn="ctr">
              <a:buNone/>
            </a:pPr>
            <a:endParaRPr lang="pt-BR" dirty="0" smtClean="0"/>
          </a:p>
          <a:p>
            <a:pPr lvl="1">
              <a:buFont typeface="Arial" panose="020B0604020202020204" pitchFamily="34" charset="0"/>
              <a:buChar char="»"/>
            </a:pPr>
            <a:r>
              <a:rPr lang="pt-BR" b="1" dirty="0" smtClean="0">
                <a:solidFill>
                  <a:srgbClr val="00AE4D"/>
                </a:solidFill>
              </a:rPr>
              <a:t>Administrador</a:t>
            </a:r>
            <a:r>
              <a:rPr lang="pt-BR" b="1" dirty="0">
                <a:solidFill>
                  <a:srgbClr val="00AE4D"/>
                </a:solidFill>
              </a:rPr>
              <a:t>:</a:t>
            </a:r>
            <a:r>
              <a:rPr lang="pt-BR" dirty="0"/>
              <a:t> instituição financeira responsável pelo conjunto de serviços relacionados direta ou indiretamente ao funcionamento e à manutenção do fundo, que podem ser prestados pelo próprio administrador ou por terceiros por ele contratados, </a:t>
            </a:r>
            <a:r>
              <a:rPr lang="pt-BR" dirty="0" smtClean="0"/>
              <a:t>em </a:t>
            </a:r>
            <a:r>
              <a:rPr lang="pt-BR" dirty="0"/>
              <a:t>nome do </a:t>
            </a:r>
            <a:r>
              <a:rPr lang="pt-BR" dirty="0" smtClean="0"/>
              <a:t>fundo </a:t>
            </a:r>
          </a:p>
          <a:p>
            <a:pPr lvl="1">
              <a:buFont typeface="Arial" panose="020B0604020202020204" pitchFamily="34" charset="0"/>
              <a:buChar char="»"/>
            </a:pPr>
            <a:endParaRPr lang="pt-BR" dirty="0" smtClean="0"/>
          </a:p>
          <a:p>
            <a:pPr lvl="1">
              <a:buFont typeface="Arial" panose="020B0604020202020204" pitchFamily="34" charset="0"/>
              <a:buChar char="»"/>
            </a:pPr>
            <a:r>
              <a:rPr lang="pt-BR" b="1" dirty="0">
                <a:solidFill>
                  <a:srgbClr val="00AE4D"/>
                </a:solidFill>
              </a:rPr>
              <a:t>G</a:t>
            </a:r>
            <a:r>
              <a:rPr lang="pt-BR" b="1" dirty="0" smtClean="0">
                <a:solidFill>
                  <a:srgbClr val="00AE4D"/>
                </a:solidFill>
              </a:rPr>
              <a:t>estor</a:t>
            </a:r>
            <a:r>
              <a:rPr lang="pt-BR" b="1" dirty="0">
                <a:solidFill>
                  <a:srgbClr val="00AE4D"/>
                </a:solidFill>
              </a:rPr>
              <a:t>: </a:t>
            </a:r>
            <a:r>
              <a:rPr lang="pt-BR" dirty="0"/>
              <a:t>instituição responsável pela compra e pela venda dos ativos do fundo (gestão), conforme os objetivos e a política de investimento estabelecida no seu </a:t>
            </a:r>
            <a:r>
              <a:rPr lang="pt-BR" dirty="0" smtClean="0"/>
              <a:t>regulamento</a:t>
            </a:r>
          </a:p>
          <a:p>
            <a:pPr lvl="1">
              <a:buFont typeface="Arial" panose="020B0604020202020204" pitchFamily="34" charset="0"/>
              <a:buChar char="»"/>
            </a:pPr>
            <a:endParaRPr lang="pt-BR" dirty="0" smtClean="0"/>
          </a:p>
          <a:p>
            <a:pPr marL="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961510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GESTÃO DE INVESTIMENTOS 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124744"/>
            <a:ext cx="8712968" cy="432048"/>
          </a:xfrm>
        </p:spPr>
        <p:txBody>
          <a:bodyPr/>
          <a:lstStyle/>
          <a:p>
            <a:pPr marL="0" lvl="1" indent="0" algn="ctr">
              <a:buNone/>
            </a:pPr>
            <a:r>
              <a:rPr lang="pt-BR" sz="2000" b="1" spc="-50" dirty="0">
                <a:solidFill>
                  <a:srgbClr val="00478D"/>
                </a:solidFill>
              </a:rPr>
              <a:t>Princípios que regem atuação dos gestores dos Fundos de </a:t>
            </a:r>
            <a:r>
              <a:rPr lang="pt-BR" sz="2000" b="1" spc="-50" dirty="0" smtClean="0">
                <a:solidFill>
                  <a:srgbClr val="00478D"/>
                </a:solidFill>
              </a:rPr>
              <a:t>Investimentos</a:t>
            </a:r>
            <a:endParaRPr lang="pt-BR" dirty="0" smtClean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700808"/>
            <a:ext cx="8712968" cy="4032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3400" indent="-2667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1700" indent="-3683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7300" indent="-355600" algn="l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/>
              <a:t>Perfil de risco dos </a:t>
            </a:r>
            <a:r>
              <a:rPr lang="pt-BR" dirty="0" smtClean="0"/>
              <a:t>investidores</a:t>
            </a:r>
          </a:p>
          <a:p>
            <a:pPr marL="0" lvl="1" indent="0">
              <a:buNone/>
            </a:pPr>
            <a:endParaRPr lang="pt-BR" sz="1000" dirty="0" smtClean="0"/>
          </a:p>
          <a:p>
            <a:pPr lvl="1"/>
            <a:r>
              <a:rPr lang="pt-BR" dirty="0"/>
              <a:t>Relação risco x </a:t>
            </a:r>
            <a:r>
              <a:rPr lang="pt-BR" dirty="0" smtClean="0"/>
              <a:t>retorno</a:t>
            </a:r>
          </a:p>
          <a:p>
            <a:pPr marL="0" lvl="1" indent="0">
              <a:buNone/>
            </a:pPr>
            <a:endParaRPr lang="pt-BR" sz="1000" dirty="0" smtClean="0"/>
          </a:p>
          <a:p>
            <a:pPr lvl="1"/>
            <a:r>
              <a:rPr lang="pt-BR" dirty="0"/>
              <a:t>Carteira composta por diversificação de </a:t>
            </a:r>
            <a:r>
              <a:rPr lang="pt-BR" dirty="0" smtClean="0"/>
              <a:t>ativos</a:t>
            </a:r>
          </a:p>
          <a:p>
            <a:pPr marL="0" lvl="1" indent="0">
              <a:buNone/>
            </a:pPr>
            <a:endParaRPr lang="pt-BR" sz="1000" dirty="0" smtClean="0"/>
          </a:p>
          <a:p>
            <a:pPr lvl="1"/>
            <a:r>
              <a:rPr lang="pt-BR" dirty="0"/>
              <a:t>Utiliza estratégia de investimentos para lidar com  a volatilidade do </a:t>
            </a:r>
            <a:r>
              <a:rPr lang="pt-BR" dirty="0" smtClean="0"/>
              <a:t>mercado</a:t>
            </a:r>
          </a:p>
          <a:p>
            <a:pPr marL="0" lvl="1" indent="0">
              <a:buNone/>
            </a:pPr>
            <a:endParaRPr lang="pt-BR" sz="1000" dirty="0"/>
          </a:p>
          <a:p>
            <a:pPr lvl="1"/>
            <a:r>
              <a:rPr lang="pt-BR" dirty="0"/>
              <a:t>Trabalha com referencial de </a:t>
            </a:r>
            <a:r>
              <a:rPr lang="pt-BR" dirty="0" smtClean="0"/>
              <a:t>Benchmark</a:t>
            </a:r>
          </a:p>
          <a:p>
            <a:pPr marL="0" lvl="1" indent="0">
              <a:buNone/>
            </a:pPr>
            <a:endParaRPr lang="pt-BR" sz="1000" dirty="0"/>
          </a:p>
          <a:p>
            <a:pPr lvl="1"/>
            <a:r>
              <a:rPr lang="pt-BR" dirty="0"/>
              <a:t>Opera dentro dos limites estabelecido pelas normas que regem o </a:t>
            </a:r>
            <a:r>
              <a:rPr lang="pt-BR" dirty="0" smtClean="0"/>
              <a:t>regulamento </a:t>
            </a:r>
            <a:r>
              <a:rPr lang="pt-BR" dirty="0"/>
              <a:t>do </a:t>
            </a:r>
            <a:r>
              <a:rPr lang="pt-BR" dirty="0" smtClean="0"/>
              <a:t>fundo</a:t>
            </a:r>
          </a:p>
          <a:p>
            <a:pPr marL="0" lvl="1" indent="0">
              <a:buNone/>
            </a:pPr>
            <a:endParaRPr lang="pt-BR" sz="1000" dirty="0"/>
          </a:p>
          <a:p>
            <a:pPr lvl="1"/>
            <a:r>
              <a:rPr lang="pt-BR" dirty="0"/>
              <a:t>Tem que seguir as regras estabelecida pelos </a:t>
            </a:r>
            <a:r>
              <a:rPr lang="pt-BR" dirty="0" smtClean="0"/>
              <a:t>órgãos fiscalizadores</a:t>
            </a:r>
          </a:p>
          <a:p>
            <a:pPr marL="0" lvl="1" indent="0">
              <a:buNone/>
            </a:pPr>
            <a:endParaRPr lang="pt-BR" sz="1000" dirty="0"/>
          </a:p>
          <a:p>
            <a:pPr lvl="1"/>
            <a:r>
              <a:rPr lang="pt-BR" dirty="0"/>
              <a:t>Fiscalizado pela área de compliance da instituição que gere recursos de terceiros </a:t>
            </a:r>
          </a:p>
        </p:txBody>
      </p:sp>
    </p:spTree>
    <p:extLst>
      <p:ext uri="{BB962C8B-B14F-4D97-AF65-F5344CB8AC3E}">
        <p14:creationId xmlns="" xmlns:p14="http://schemas.microsoft.com/office/powerpoint/2010/main" val="346919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39026"/>
            <a:ext cx="2232247" cy="764704"/>
          </a:xfrm>
        </p:spPr>
        <p:txBody>
          <a:bodyPr/>
          <a:lstStyle/>
          <a:p>
            <a:r>
              <a:rPr lang="pt-BR" sz="2000" b="1" spc="0" dirty="0" smtClean="0"/>
              <a:t>OBJETIVO</a:t>
            </a:r>
            <a:endParaRPr lang="en-US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165100" y="993428"/>
            <a:ext cx="8799388" cy="4951660"/>
          </a:xfrm>
        </p:spPr>
        <p:txBody>
          <a:bodyPr/>
          <a:lstStyle/>
          <a:p>
            <a:pPr lvl="1">
              <a:lnSpc>
                <a:spcPct val="300000"/>
              </a:lnSpc>
              <a:buNone/>
            </a:pPr>
            <a:r>
              <a:rPr lang="pt-BR" sz="1600" b="1" dirty="0" smtClean="0"/>
              <a:t>A convite da </a:t>
            </a:r>
            <a:r>
              <a:rPr lang="pt-BR" sz="1600" b="1" dirty="0" err="1" smtClean="0"/>
              <a:t>PrevIP</a:t>
            </a:r>
            <a:r>
              <a:rPr lang="pt-BR" sz="1600" b="1" dirty="0" smtClean="0"/>
              <a:t>, o </a:t>
            </a:r>
            <a:r>
              <a:rPr lang="pt-BR" sz="1600" b="1" dirty="0" smtClean="0">
                <a:solidFill>
                  <a:schemeClr val="accent3"/>
                </a:solidFill>
              </a:rPr>
              <a:t>Instituto Educacional BM&amp;FBOVESPA </a:t>
            </a:r>
            <a:r>
              <a:rPr lang="pt-BR" sz="1600" b="1" dirty="0" smtClean="0"/>
              <a:t>realiza essa </a:t>
            </a:r>
            <a:r>
              <a:rPr lang="pt-BR" sz="1600" b="1" dirty="0" smtClean="0">
                <a:solidFill>
                  <a:schemeClr val="accent3"/>
                </a:solidFill>
              </a:rPr>
              <a:t>palestra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 smtClean="0"/>
              <a:t>com  objetivo de:</a:t>
            </a:r>
          </a:p>
          <a:p>
            <a:pPr lvl="1">
              <a:lnSpc>
                <a:spcPct val="300000"/>
              </a:lnSpc>
            </a:pPr>
            <a:r>
              <a:rPr lang="pt-BR" sz="1600" dirty="0" smtClean="0"/>
              <a:t>Levar conhecimento aos participantes do plano;</a:t>
            </a:r>
          </a:p>
          <a:p>
            <a:pPr lvl="1">
              <a:lnSpc>
                <a:spcPct val="200000"/>
              </a:lnSpc>
            </a:pPr>
            <a:r>
              <a:rPr lang="pt-BR" sz="1600" b="1" dirty="0" smtClean="0">
                <a:solidFill>
                  <a:schemeClr val="accent4"/>
                </a:solidFill>
              </a:rPr>
              <a:t>Apresentar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/>
              <a:t>aos participantes a composição da carteira de investimentos da </a:t>
            </a:r>
            <a:r>
              <a:rPr lang="pt-BR" sz="1600" dirty="0" err="1" smtClean="0"/>
              <a:t>PrevIP</a:t>
            </a:r>
            <a:endParaRPr lang="pt-BR" sz="1600" dirty="0" smtClean="0"/>
          </a:p>
          <a:p>
            <a:pPr lvl="1">
              <a:lnSpc>
                <a:spcPct val="200000"/>
              </a:lnSpc>
            </a:pPr>
            <a:r>
              <a:rPr lang="pt-BR" sz="1600" b="1" dirty="0" smtClean="0">
                <a:solidFill>
                  <a:schemeClr val="accent4"/>
                </a:solidFill>
              </a:rPr>
              <a:t>Esclarecer</a:t>
            </a:r>
            <a:r>
              <a:rPr lang="pt-BR" sz="1600" dirty="0" smtClean="0">
                <a:solidFill>
                  <a:schemeClr val="accent4"/>
                </a:solidFill>
              </a:rPr>
              <a:t> aos </a:t>
            </a:r>
            <a:r>
              <a:rPr lang="pt-BR" sz="1600" dirty="0" smtClean="0"/>
              <a:t>participantes para que possam acompanhar os seus investimentos e tomar decisões oportunas;</a:t>
            </a:r>
          </a:p>
          <a:p>
            <a:pPr lvl="1">
              <a:lnSpc>
                <a:spcPct val="200000"/>
              </a:lnSpc>
            </a:pPr>
            <a:r>
              <a:rPr lang="pt-BR" sz="1600" dirty="0" smtClean="0"/>
              <a:t>Entender a estratégia do plano de Previdência, considerando o resultado de longo prazo.</a:t>
            </a:r>
          </a:p>
          <a:p>
            <a:pPr lvl="1">
              <a:lnSpc>
                <a:spcPct val="200000"/>
              </a:lnSpc>
            </a:pPr>
            <a:endParaRPr lang="pt-BR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732240" y="8367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37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20" dirty="0" smtClean="0">
                <a:solidFill>
                  <a:schemeClr val="accent3"/>
                </a:solidFill>
              </a:rPr>
              <a:t>GESTORES DE INVESTIMENTO X INDIVIDUAL   </a:t>
            </a:r>
            <a:endParaRPr lang="pt-BR" spc="-120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35496" y="1052736"/>
            <a:ext cx="9108504" cy="4536504"/>
          </a:xfrm>
        </p:spPr>
        <p:txBody>
          <a:bodyPr/>
          <a:lstStyle/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A gestão realizada por meio de administradores profissionais </a:t>
            </a:r>
            <a:r>
              <a:rPr lang="pt-BR" dirty="0" smtClean="0"/>
              <a:t>enfrenta com mais tranquilidade a </a:t>
            </a:r>
            <a:r>
              <a:rPr lang="pt-BR" dirty="0"/>
              <a:t>volatilidade do mercado, que a individual, porque dispõem de técnicas e ferramentas adequadas para esses </a:t>
            </a:r>
            <a:r>
              <a:rPr lang="pt-BR" dirty="0" smtClean="0"/>
              <a:t>momento</a:t>
            </a:r>
            <a:endParaRPr lang="pt-BR" dirty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A volatilidade do mercado pode ser influenciada por fatores tais como: eleições presidenciais, alteração na taxa de juros, acontecimentos </a:t>
            </a:r>
            <a:r>
              <a:rPr lang="pt-BR" dirty="0" smtClean="0"/>
              <a:t>internacionais</a:t>
            </a:r>
            <a:endParaRPr lang="pt-BR" dirty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A gestão individual </a:t>
            </a:r>
            <a:r>
              <a:rPr lang="pt-BR" dirty="0" smtClean="0"/>
              <a:t>exige </a:t>
            </a:r>
            <a:r>
              <a:rPr lang="pt-BR" dirty="0"/>
              <a:t>acompanhamento constante dos mercados, que nem sempre é possível, levando o investidor a realizar </a:t>
            </a:r>
            <a:r>
              <a:rPr lang="pt-BR" dirty="0" smtClean="0"/>
              <a:t>movimentos que </a:t>
            </a:r>
            <a:r>
              <a:rPr lang="pt-BR" dirty="0"/>
              <a:t>poderão ser executados fora do </a:t>
            </a:r>
            <a:r>
              <a:rPr lang="pt-BR" dirty="0" smtClean="0"/>
              <a:t>tempo</a:t>
            </a:r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b="1" dirty="0">
                <a:solidFill>
                  <a:srgbClr val="00478D"/>
                </a:solidFill>
              </a:rPr>
              <a:t>Gestores dos investimentos da PREVIP</a:t>
            </a:r>
            <a:r>
              <a:rPr lang="pt-BR" b="1" dirty="0" smtClean="0">
                <a:solidFill>
                  <a:srgbClr val="00478D"/>
                </a:solidFill>
              </a:rPr>
              <a:t>: </a:t>
            </a:r>
            <a:r>
              <a:rPr lang="pt-BR" sz="1600" b="1" spc="-10" dirty="0"/>
              <a:t>BRAM</a:t>
            </a:r>
            <a:r>
              <a:rPr lang="pt-BR" sz="1600" spc="-10" dirty="0"/>
              <a:t> e </a:t>
            </a:r>
            <a:r>
              <a:rPr lang="pt-BR" sz="1600" b="1" spc="-10" dirty="0"/>
              <a:t>WESTERN ASSET </a:t>
            </a:r>
            <a:r>
              <a:rPr lang="pt-BR" sz="1600" b="1" spc="-10" dirty="0" smtClean="0"/>
              <a:t> MANAGEMENT</a:t>
            </a:r>
            <a:endParaRPr lang="pt-BR" b="1" spc="-10" dirty="0"/>
          </a:p>
        </p:txBody>
      </p:sp>
    </p:spTree>
    <p:extLst>
      <p:ext uri="{BB962C8B-B14F-4D97-AF65-F5344CB8AC3E}">
        <p14:creationId xmlns="" xmlns:p14="http://schemas.microsoft.com/office/powerpoint/2010/main" val="839551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RENDA FIXA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164852" y="692696"/>
            <a:ext cx="8496944" cy="5544616"/>
          </a:xfrm>
        </p:spPr>
        <p:txBody>
          <a:bodyPr/>
          <a:lstStyle/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Ao investir seus recursos em um título de renda fixa o investidor está emprestando a quantia investida ao emissor do título para, em troca, depois de um certo período, </a:t>
            </a:r>
            <a:r>
              <a:rPr lang="pt-BR" b="1" dirty="0">
                <a:solidFill>
                  <a:srgbClr val="00AE4D"/>
                </a:solidFill>
              </a:rPr>
              <a:t>receber o valor aplicado (principal), acrescido de juros pagos como forma de </a:t>
            </a:r>
            <a:r>
              <a:rPr lang="pt-BR" b="1" dirty="0" smtClean="0">
                <a:solidFill>
                  <a:srgbClr val="00AE4D"/>
                </a:solidFill>
              </a:rPr>
              <a:t>remuneração</a:t>
            </a:r>
            <a:endParaRPr lang="pt-BR" b="1" dirty="0" smtClean="0"/>
          </a:p>
          <a:p>
            <a:pPr marL="0" lvl="1" indent="0">
              <a:buNone/>
            </a:pPr>
            <a:endParaRPr lang="pt-BR" b="1" dirty="0" smtClean="0"/>
          </a:p>
          <a:p>
            <a:pPr marL="0" lvl="1" indent="0">
              <a:buNone/>
            </a:pPr>
            <a:endParaRPr lang="pt-BR" b="1" dirty="0" smtClean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b="1" dirty="0">
                <a:solidFill>
                  <a:srgbClr val="33995C"/>
                </a:solidFill>
              </a:rPr>
              <a:t>Exemplo: </a:t>
            </a:r>
            <a:r>
              <a:rPr lang="pt-BR" spc="-10" dirty="0"/>
              <a:t>Aplicação em CDB (certificado de depósito bancário</a:t>
            </a:r>
            <a:r>
              <a:rPr lang="pt-BR" spc="-10" dirty="0" smtClean="0"/>
              <a:t>), </a:t>
            </a:r>
            <a:r>
              <a:rPr lang="pt-BR" spc="-10" dirty="0" smtClean="0">
                <a:solidFill>
                  <a:schemeClr val="accent4"/>
                </a:solidFill>
              </a:rPr>
              <a:t>títulos do governo (pré fixados, pós fixados  e indexados à inflação)</a:t>
            </a:r>
            <a:endParaRPr lang="pt-BR" spc="-10" dirty="0">
              <a:solidFill>
                <a:schemeClr val="accent4"/>
              </a:solidFill>
            </a:endParaRPr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179512" y="2636912"/>
            <a:ext cx="7963396" cy="1080120"/>
          </a:xfrm>
          <a:prstGeom prst="round2Diag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1400" b="1" dirty="0">
                <a:solidFill>
                  <a:srgbClr val="FFFF00"/>
                </a:solidFill>
              </a:rPr>
              <a:t>Quero proteger minha aplicação da inflação</a:t>
            </a:r>
            <a:r>
              <a:rPr lang="pt-BR" sz="1400" b="1" dirty="0" smtClean="0">
                <a:solidFill>
                  <a:srgbClr val="FFFF00"/>
                </a:solidFill>
              </a:rPr>
              <a:t>:</a:t>
            </a:r>
          </a:p>
          <a:p>
            <a:endParaRPr lang="pt-BR" sz="1400" dirty="0">
              <a:solidFill>
                <a:srgbClr val="00B0F0"/>
              </a:solidFill>
            </a:endParaRPr>
          </a:p>
          <a:p>
            <a:r>
              <a:rPr lang="pt-BR" sz="1400" dirty="0" smtClean="0"/>
              <a:t>Em renda fixa, o melhor meio para obter uma proteção contra a inflação futura é adquirindo títulos  indexados  ao IPCA.</a:t>
            </a:r>
            <a:endParaRPr lang="pt-BR" sz="1400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79512" y="4149080"/>
            <a:ext cx="7963396" cy="1152128"/>
          </a:xfrm>
          <a:prstGeom prst="round2Diag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1400" b="1" dirty="0">
                <a:solidFill>
                  <a:srgbClr val="FFFF00"/>
                </a:solidFill>
              </a:rPr>
              <a:t>Quero fixar meu rendimento no momento da aplicação</a:t>
            </a:r>
            <a:r>
              <a:rPr lang="pt-BR" sz="1400" b="1" dirty="0" smtClean="0">
                <a:solidFill>
                  <a:srgbClr val="FFFF00"/>
                </a:solidFill>
              </a:rPr>
              <a:t>:</a:t>
            </a:r>
          </a:p>
          <a:p>
            <a:endParaRPr lang="pt-BR" sz="1400" b="1" dirty="0">
              <a:solidFill>
                <a:srgbClr val="00B0F0"/>
              </a:solidFill>
            </a:endParaRPr>
          </a:p>
          <a:p>
            <a:r>
              <a:rPr lang="pt-BR" sz="1400" dirty="0" smtClean="0"/>
              <a:t>Para fixar o retorno nominal devemos investir em títulos pré-fixados. Estamos correndo o risco de elevação da inflação e redução do rendimento real, no entanto, quando se espera a desaceleração da inflação, os títulos pré-fixados  ficam mais atraentes.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922976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edondar Retângulo em um Canto Diagonal 4"/>
          <p:cNvSpPr/>
          <p:nvPr/>
        </p:nvSpPr>
        <p:spPr>
          <a:xfrm>
            <a:off x="3131840" y="2060848"/>
            <a:ext cx="4303688" cy="1332148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/>
            <a:r>
              <a:rPr lang="pt-BR" sz="1400" dirty="0" smtClean="0"/>
              <a:t>Os títulos prefixados possuem rentabilidade definida no momento da compra, ou seja, o investidor sabe exatamente o valor que irá receber se ficar com o título até a data de seu vencimento. </a:t>
            </a: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674887" y="2060848"/>
            <a:ext cx="1672976" cy="1332148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Pré fixados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674886" y="3717032"/>
            <a:ext cx="1672976" cy="1332148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Pós fixados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3203747" y="3717032"/>
            <a:ext cx="4303689" cy="1332148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/>
            <a:r>
              <a:rPr lang="pt-BR" sz="1400" dirty="0" smtClean="0"/>
              <a:t>Os títulos pós-fixados possuem seu valor corrigido por um indexador. Assim, a rentabilidade da aplicação depende do desempenho do indexador e da taxa contratada no momento da compra.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7544" y="980728"/>
            <a:ext cx="82089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Títulos Pós e Pré fixados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" y="0"/>
            <a:ext cx="3240361" cy="764704"/>
          </a:xfrm>
        </p:spPr>
        <p:txBody>
          <a:bodyPr/>
          <a:lstStyle/>
          <a:p>
            <a:r>
              <a:rPr lang="pt-BR" dirty="0" smtClean="0"/>
              <a:t>RENDA FIXA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9157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07503" y="0"/>
            <a:ext cx="3079161" cy="764704"/>
          </a:xfrm>
        </p:spPr>
        <p:txBody>
          <a:bodyPr/>
          <a:lstStyle/>
          <a:p>
            <a:r>
              <a:rPr lang="pt-BR" spc="0" dirty="0" smtClean="0"/>
              <a:t>RENDA FIXA </a:t>
            </a:r>
            <a:endParaRPr lang="pt-BR" spc="0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043608" y="1700808"/>
            <a:ext cx="3875856" cy="994184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1400" dirty="0" smtClean="0"/>
              <a:t>Título </a:t>
            </a:r>
            <a:r>
              <a:rPr lang="pt-BR" sz="1400" dirty="0"/>
              <a:t>com remuneração à taxa de 10% ao ano</a:t>
            </a:r>
            <a:r>
              <a:rPr lang="pt-BR" sz="1400" dirty="0" smtClean="0"/>
              <a:t>, </a:t>
            </a:r>
            <a:r>
              <a:rPr lang="pt-BR" sz="1400" dirty="0"/>
              <a:t>com pagamento do principal mais juros no final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919464" y="1896544"/>
            <a:ext cx="3252936" cy="478439"/>
            <a:chOff x="4572000" y="2647833"/>
            <a:chExt cx="3361607" cy="478439"/>
          </a:xfrm>
        </p:grpSpPr>
        <p:sp>
          <p:nvSpPr>
            <p:cNvPr id="7" name="Seta para a direita 6"/>
            <p:cNvSpPr/>
            <p:nvPr/>
          </p:nvSpPr>
          <p:spPr>
            <a:xfrm>
              <a:off x="4572000" y="2647834"/>
              <a:ext cx="1368152" cy="432048"/>
            </a:xfrm>
            <a:prstGeom prst="rightArrow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Arredondar Retângulo em um Canto Diagonal 7"/>
            <p:cNvSpPr/>
            <p:nvPr/>
          </p:nvSpPr>
          <p:spPr>
            <a:xfrm>
              <a:off x="6156176" y="2647833"/>
              <a:ext cx="1777431" cy="47843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Pré fixados</a:t>
              </a:r>
              <a:endParaRPr lang="pt-BR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Arredondar Retângulo em um Canto Diagonal 8"/>
          <p:cNvSpPr/>
          <p:nvPr/>
        </p:nvSpPr>
        <p:spPr>
          <a:xfrm>
            <a:off x="1043608" y="3946984"/>
            <a:ext cx="3875856" cy="994184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1400" dirty="0"/>
              <a:t>Título com remuneração de variação de IPCA + 6% ao ano, </a:t>
            </a:r>
            <a:r>
              <a:rPr lang="pt-BR" sz="1400" dirty="0" smtClean="0"/>
              <a:t>com </a:t>
            </a:r>
            <a:r>
              <a:rPr lang="pt-BR" sz="1400" dirty="0"/>
              <a:t>pagamento semestral de juros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919464" y="4228051"/>
            <a:ext cx="3014143" cy="478439"/>
            <a:chOff x="4572000" y="4228051"/>
            <a:chExt cx="3361607" cy="478439"/>
          </a:xfrm>
        </p:grpSpPr>
        <p:sp>
          <p:nvSpPr>
            <p:cNvPr id="11" name="Seta para a direita 10"/>
            <p:cNvSpPr/>
            <p:nvPr/>
          </p:nvSpPr>
          <p:spPr>
            <a:xfrm>
              <a:off x="4572000" y="4228052"/>
              <a:ext cx="1368152" cy="432048"/>
            </a:xfrm>
            <a:prstGeom prst="rightArrow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Arredondar Retângulo em um Canto Diagonal 11"/>
            <p:cNvSpPr/>
            <p:nvPr/>
          </p:nvSpPr>
          <p:spPr>
            <a:xfrm>
              <a:off x="6156176" y="4228051"/>
              <a:ext cx="1777431" cy="47843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Pós fixados</a:t>
              </a:r>
              <a:endParaRPr lang="pt-BR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8249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07503" y="0"/>
            <a:ext cx="3079161" cy="764704"/>
          </a:xfrm>
        </p:spPr>
        <p:txBody>
          <a:bodyPr/>
          <a:lstStyle/>
          <a:p>
            <a:r>
              <a:rPr lang="pt-BR" sz="1600" spc="0" dirty="0" smtClean="0"/>
              <a:t>RENDA FIXA</a:t>
            </a:r>
            <a:br>
              <a:rPr lang="pt-BR" sz="1600" spc="0" dirty="0" smtClean="0"/>
            </a:br>
            <a:r>
              <a:rPr lang="pt-BR" sz="1600" spc="0" dirty="0" smtClean="0"/>
              <a:t>ÍNDICES DE REFERÊNCIA</a:t>
            </a:r>
            <a:br>
              <a:rPr lang="pt-BR" sz="1600" spc="0" dirty="0" smtClean="0"/>
            </a:br>
            <a:r>
              <a:rPr lang="pt-BR" sz="1600" spc="0" dirty="0" smtClean="0"/>
              <a:t>PREVIP</a:t>
            </a:r>
            <a:endParaRPr lang="pt-BR" sz="1600" spc="0" dirty="0"/>
          </a:p>
        </p:txBody>
      </p:sp>
      <p:sp>
        <p:nvSpPr>
          <p:cNvPr id="13" name="Arredondar Retângulo em um Canto Diagonal 12"/>
          <p:cNvSpPr/>
          <p:nvPr/>
        </p:nvSpPr>
        <p:spPr>
          <a:xfrm>
            <a:off x="971600" y="2205038"/>
            <a:ext cx="3240087" cy="2447925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 smtClean="0">
                <a:solidFill>
                  <a:srgbClr val="00478D"/>
                </a:solidFill>
              </a:rPr>
              <a:t>Referência</a:t>
            </a:r>
          </a:p>
          <a:p>
            <a:pPr>
              <a:defRPr/>
            </a:pPr>
            <a:endParaRPr lang="pt-BR" sz="1400" b="1" dirty="0" smtClean="0">
              <a:solidFill>
                <a:srgbClr val="00478D"/>
              </a:solidFill>
            </a:endParaRPr>
          </a:p>
          <a:p>
            <a:pPr>
              <a:defRPr/>
            </a:pPr>
            <a:r>
              <a:rPr lang="pt-BR" sz="1400" b="1" spc="-20" dirty="0">
                <a:solidFill>
                  <a:srgbClr val="00AE4D"/>
                </a:solidFill>
              </a:rPr>
              <a:t>Índice - Renda Fixa</a:t>
            </a:r>
          </a:p>
          <a:p>
            <a:pPr>
              <a:defRPr/>
            </a:pP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CDI – Certificado de Depósito: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Interbancário: sem volatilidade. Segue a taxa fixada pela SELIC definida pelo Banco Central</a:t>
            </a:r>
          </a:p>
        </p:txBody>
      </p:sp>
      <p:sp>
        <p:nvSpPr>
          <p:cNvPr id="15" name="Arredondar Retângulo em um Canto Diagonal 14"/>
          <p:cNvSpPr/>
          <p:nvPr/>
        </p:nvSpPr>
        <p:spPr>
          <a:xfrm>
            <a:off x="5004048" y="1052736"/>
            <a:ext cx="3240087" cy="4968552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 smtClean="0">
                <a:solidFill>
                  <a:srgbClr val="00478D"/>
                </a:solidFill>
              </a:rPr>
              <a:t>Referência</a:t>
            </a:r>
          </a:p>
          <a:p>
            <a:pPr>
              <a:defRPr/>
            </a:pPr>
            <a:endParaRPr lang="pt-BR" sz="1400" b="1" dirty="0" smtClean="0">
              <a:solidFill>
                <a:srgbClr val="00478D"/>
              </a:solidFill>
            </a:endParaRPr>
          </a:p>
          <a:p>
            <a:pPr>
              <a:defRPr/>
            </a:pPr>
            <a:r>
              <a:rPr lang="pt-BR" sz="1400" b="1" spc="-20" dirty="0">
                <a:solidFill>
                  <a:srgbClr val="00AE4D"/>
                </a:solidFill>
              </a:rPr>
              <a:t>Índice - Renda Fixa</a:t>
            </a:r>
          </a:p>
          <a:p>
            <a:pPr>
              <a:defRPr/>
            </a:pP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IMA: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Apresenta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certa volatilidade e é um índice mais voltado para investimentos de longo prazo. No cálculo do IMA são considerados os principais títulos presentes no mercado brasileiro como os títulos corrigidos pela inflação, SELIC, juros pré-fixados. </a:t>
            </a: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49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388" y="0"/>
            <a:ext cx="3384377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>
                <a:solidFill>
                  <a:schemeClr val="accent3"/>
                </a:solidFill>
              </a:rPr>
              <a:t>RENDA FIXA</a:t>
            </a:r>
          </a:p>
          <a:p>
            <a:r>
              <a:rPr lang="pt-BR" spc="0" dirty="0" smtClean="0">
                <a:solidFill>
                  <a:schemeClr val="accent3"/>
                </a:solidFill>
              </a:rPr>
              <a:t>COMPOSIÇÃO DE CARTEIRA</a:t>
            </a:r>
            <a:endParaRPr lang="pt-BR" spc="-100" dirty="0" smtClean="0">
              <a:solidFill>
                <a:schemeClr val="accent3"/>
              </a:solidFill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 idx="4294967295"/>
          </p:nvPr>
        </p:nvSpPr>
        <p:spPr>
          <a:xfrm>
            <a:off x="272107" y="1054696"/>
            <a:ext cx="8188325" cy="646112"/>
          </a:xfrm>
        </p:spPr>
        <p:txBody>
          <a:bodyPr/>
          <a:lstStyle/>
          <a:p>
            <a:pPr algn="ctr" eaLnBrk="1" hangingPunct="1"/>
            <a:r>
              <a:rPr sz="1800" b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Renda</a:t>
            </a:r>
            <a:r>
              <a:rPr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>Fixa</a:t>
            </a:r>
            <a:r>
              <a:rPr sz="1800" dirty="0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sz="18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+mn-lt"/>
                <a:cs typeface="Arial" charset="0"/>
              </a:rPr>
              <a:t>Exemplo de </a:t>
            </a:r>
            <a:r>
              <a:rPr sz="1800" dirty="0" err="1" smtClean="0">
                <a:solidFill>
                  <a:schemeClr val="tx1"/>
                </a:solidFill>
                <a:latin typeface="+mn-lt"/>
                <a:cs typeface="Arial" charset="0"/>
              </a:rPr>
              <a:t>Composição</a:t>
            </a:r>
            <a:r>
              <a:rPr sz="1800" dirty="0" smtClean="0">
                <a:solidFill>
                  <a:schemeClr val="tx1"/>
                </a:solidFill>
                <a:latin typeface="+mn-lt"/>
                <a:cs typeface="Arial" charset="0"/>
              </a:rPr>
              <a:t> d</a:t>
            </a:r>
            <a:r>
              <a:rPr lang="pt-BR" sz="1800" dirty="0" smtClean="0">
                <a:solidFill>
                  <a:schemeClr val="tx1"/>
                </a:solidFill>
                <a:latin typeface="+mn-lt"/>
                <a:cs typeface="Arial" charset="0"/>
              </a:rPr>
              <a:t>e</a:t>
            </a:r>
            <a:r>
              <a:rPr sz="180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+mn-lt"/>
                <a:cs typeface="Arial" charset="0"/>
              </a:rPr>
              <a:t>Carteira</a:t>
            </a:r>
            <a:endParaRPr sz="1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51719" y="2087689"/>
          <a:ext cx="4968552" cy="3501551"/>
        </p:xfrm>
        <a:graphic>
          <a:graphicData uri="http://schemas.openxmlformats.org/drawingml/2006/table">
            <a:tbl>
              <a:tblPr/>
              <a:tblGrid>
                <a:gridCol w="766234"/>
                <a:gridCol w="766234"/>
                <a:gridCol w="2442373"/>
                <a:gridCol w="993711"/>
              </a:tblGrid>
              <a:tr h="2248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Privado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39,73%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1416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CDBs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Letras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DPGEs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FIDCs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Debentures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6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Governo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60,27%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37478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Títulos Pós Fixados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8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Títulos Pré Fixados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8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Títulos Indexados a Inflação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070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spc="0" dirty="0" smtClean="0">
                <a:solidFill>
                  <a:schemeClr val="accent3"/>
                </a:solidFill>
              </a:rPr>
              <a:t>RENDA VARIÁVEL</a:t>
            </a:r>
            <a:br>
              <a:rPr lang="pt-BR" sz="1600" spc="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INDÍCE DE REFERENCIA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PREVIP</a:t>
            </a:r>
            <a:endParaRPr lang="pt-BR" sz="1600" spc="0" dirty="0">
              <a:solidFill>
                <a:schemeClr val="accent3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908720"/>
            <a:ext cx="4752528" cy="2952328"/>
          </a:xfrm>
        </p:spPr>
        <p:txBody>
          <a:bodyPr/>
          <a:lstStyle/>
          <a:p>
            <a:pPr marL="0" lvl="1" indent="0">
              <a:buNone/>
            </a:pPr>
            <a:r>
              <a:rPr lang="pt-BR" dirty="0"/>
              <a:t>Nos investimentos em títulos de </a:t>
            </a:r>
            <a:r>
              <a:rPr lang="pt-BR" b="1" dirty="0">
                <a:solidFill>
                  <a:srgbClr val="00AE4D"/>
                </a:solidFill>
              </a:rPr>
              <a:t>renda variável</a:t>
            </a:r>
            <a:r>
              <a:rPr lang="pt-BR" dirty="0"/>
              <a:t>, o investidor não tem como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saber </a:t>
            </a:r>
            <a:r>
              <a:rPr lang="pt-BR" dirty="0"/>
              <a:t>previamente qual será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rentabilidade </a:t>
            </a:r>
            <a:r>
              <a:rPr lang="pt-BR" dirty="0"/>
              <a:t>da aplicação. </a:t>
            </a:r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E quanto será o valor depois de um ano?</a:t>
            </a:r>
          </a:p>
          <a:p>
            <a:pPr marL="0" lvl="1" indent="0">
              <a:buNone/>
            </a:pPr>
            <a:endParaRPr lang="pt-BR" b="1" dirty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b="1" dirty="0" smtClean="0">
                <a:solidFill>
                  <a:srgbClr val="00478D"/>
                </a:solidFill>
              </a:rPr>
              <a:t>Exemplo: </a:t>
            </a:r>
            <a:r>
              <a:rPr lang="pt-BR" dirty="0"/>
              <a:t>Compra de Ações da Cia </a:t>
            </a:r>
            <a:r>
              <a:rPr lang="pt-BR" dirty="0" smtClean="0"/>
              <a:t>XPTO.</a:t>
            </a:r>
            <a:endParaRPr lang="pt-BR" dirty="0"/>
          </a:p>
        </p:txBody>
      </p:sp>
      <p:pic>
        <p:nvPicPr>
          <p:cNvPr id="8" name="Picture 2" descr="M:\VOL001\DN\DN-DFN\DN-GIE\INTRA_DN-GIE\Instituto Educacional\Cursos Online\Projeto RH Trilha do Conhecimento\Imagens_CursosOnline\fotolia_30708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37" y="2132856"/>
            <a:ext cx="3435003" cy="24756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edondar Retângulo em um Canto Diagonal 4"/>
          <p:cNvSpPr/>
          <p:nvPr/>
        </p:nvSpPr>
        <p:spPr>
          <a:xfrm>
            <a:off x="196404" y="4149080"/>
            <a:ext cx="4951660" cy="1872208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 smtClean="0">
                <a:solidFill>
                  <a:srgbClr val="00478D"/>
                </a:solidFill>
              </a:rPr>
              <a:t>Referência</a:t>
            </a:r>
          </a:p>
          <a:p>
            <a:pPr>
              <a:defRPr/>
            </a:pPr>
            <a:endParaRPr lang="pt-BR" sz="1400" b="1" dirty="0" smtClean="0">
              <a:solidFill>
                <a:srgbClr val="00478D"/>
              </a:solidFill>
            </a:endParaRPr>
          </a:p>
          <a:p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spc="-20" dirty="0">
                <a:solidFill>
                  <a:srgbClr val="FE8326"/>
                </a:solidFill>
              </a:rPr>
              <a:t>Índice - Renda </a:t>
            </a:r>
            <a:r>
              <a:rPr lang="pt-BR" sz="1400" b="1" spc="-20" dirty="0" smtClean="0">
                <a:solidFill>
                  <a:srgbClr val="FE8326"/>
                </a:solidFill>
              </a:rPr>
              <a:t>Variável</a:t>
            </a:r>
            <a:endParaRPr lang="pt-BR" sz="1400" b="1" spc="-20" dirty="0">
              <a:solidFill>
                <a:srgbClr val="FE8326"/>
              </a:solidFill>
            </a:endParaRPr>
          </a:p>
          <a:p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IBrX: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É um índice de ações que mede o retorno de uma carteira teórica composta por 100 ações selecionadas entre as mais negociadas na BOVESPA. </a:t>
            </a:r>
          </a:p>
        </p:txBody>
      </p:sp>
    </p:spTree>
    <p:extLst>
      <p:ext uri="{BB962C8B-B14F-4D97-AF65-F5344CB8AC3E}">
        <p14:creationId xmlns="" xmlns:p14="http://schemas.microsoft.com/office/powerpoint/2010/main" val="740279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pc="0" dirty="0">
                <a:solidFill>
                  <a:schemeClr val="accent3"/>
                </a:solidFill>
              </a:rPr>
              <a:t>RENDA VARIÁVEL</a:t>
            </a:r>
            <a:br>
              <a:rPr lang="pt-BR" spc="0" dirty="0">
                <a:solidFill>
                  <a:schemeClr val="accent3"/>
                </a:solidFill>
              </a:rPr>
            </a:br>
            <a:r>
              <a:rPr lang="pt-BR" spc="-100" dirty="0">
                <a:solidFill>
                  <a:schemeClr val="accent3"/>
                </a:solidFill>
              </a:rPr>
              <a:t>COMPOSIÇÃO DE </a:t>
            </a:r>
            <a:r>
              <a:rPr lang="pt-BR" spc="-100" dirty="0" smtClean="0">
                <a:solidFill>
                  <a:schemeClr val="accent3"/>
                </a:solidFill>
              </a:rPr>
              <a:t>CARTEIRA</a:t>
            </a:r>
            <a:endParaRPr lang="pt-BR" dirty="0"/>
          </a:p>
        </p:txBody>
      </p:sp>
      <p:grpSp>
        <p:nvGrpSpPr>
          <p:cNvPr id="2" name="Grupo 13"/>
          <p:cNvGrpSpPr/>
          <p:nvPr/>
        </p:nvGrpSpPr>
        <p:grpSpPr>
          <a:xfrm>
            <a:off x="165224" y="902494"/>
            <a:ext cx="8871272" cy="5046786"/>
            <a:chOff x="199132" y="829717"/>
            <a:chExt cx="8871272" cy="5046786"/>
          </a:xfrm>
        </p:grpSpPr>
        <p:sp>
          <p:nvSpPr>
            <p:cNvPr id="7" name="Título 3"/>
            <p:cNvSpPr txBox="1">
              <a:spLocks/>
            </p:cNvSpPr>
            <p:nvPr/>
          </p:nvSpPr>
          <p:spPr>
            <a:xfrm>
              <a:off x="423863" y="829717"/>
              <a:ext cx="8188325" cy="646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-150" normalizeH="0" baseline="0" noProof="0" dirty="0" smtClean="0">
                  <a:ln>
                    <a:noFill/>
                  </a:ln>
                  <a:effectLst/>
                  <a:uLnTx/>
                  <a:uFillTx/>
                  <a:ea typeface="+mj-ea"/>
                  <a:cs typeface="Arial" charset="0"/>
                </a:rPr>
                <a:t>Renda Variável</a:t>
              </a:r>
              <a:r>
                <a:rPr kumimoji="0" lang="pt-BR" b="0" i="0" u="none" strike="noStrike" kern="1200" cap="none" spc="-150" normalizeH="0" baseline="0" noProof="0" dirty="0" smtClean="0">
                  <a:ln>
                    <a:noFill/>
                  </a:ln>
                  <a:effectLst/>
                  <a:uLnTx/>
                  <a:uFillTx/>
                  <a:ea typeface="+mj-ea"/>
                  <a:cs typeface="Arial" charset="0"/>
                </a:rPr>
                <a:t/>
              </a:r>
              <a:br>
                <a:rPr kumimoji="0" lang="pt-BR" b="0" i="0" u="none" strike="noStrike" kern="1200" cap="none" spc="-150" normalizeH="0" baseline="0" noProof="0" dirty="0" smtClean="0">
                  <a:ln>
                    <a:noFill/>
                  </a:ln>
                  <a:effectLst/>
                  <a:uLnTx/>
                  <a:uFillTx/>
                  <a:ea typeface="+mj-ea"/>
                  <a:cs typeface="Arial" charset="0"/>
                </a:rPr>
              </a:br>
              <a:r>
                <a:rPr kumimoji="0" lang="pt-BR" b="0" i="0" u="none" strike="noStrike" kern="1200" cap="none" spc="-150" normalizeH="0" baseline="0" noProof="0" dirty="0" smtClean="0">
                  <a:ln>
                    <a:noFill/>
                  </a:ln>
                  <a:effectLst/>
                  <a:uLnTx/>
                  <a:uFillTx/>
                  <a:ea typeface="+mj-ea"/>
                  <a:cs typeface="Arial" charset="0"/>
                </a:rPr>
                <a:t>Exemplo de Composição de Carteira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65750"/>
            <a:stretch>
              <a:fillRect/>
            </a:stretch>
          </p:blipFill>
          <p:spPr bwMode="auto">
            <a:xfrm>
              <a:off x="199132" y="1772816"/>
              <a:ext cx="3131840" cy="410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35038" r="31100"/>
            <a:stretch>
              <a:fillRect/>
            </a:stretch>
          </p:blipFill>
          <p:spPr bwMode="auto">
            <a:xfrm>
              <a:off x="3280172" y="1772816"/>
              <a:ext cx="3096344" cy="410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69271" t="3216" b="9942"/>
            <a:stretch>
              <a:fillRect/>
            </a:stretch>
          </p:blipFill>
          <p:spPr bwMode="auto">
            <a:xfrm>
              <a:off x="6260529" y="1891432"/>
              <a:ext cx="2809875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37858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RENDA FIXA</a:t>
            </a:r>
            <a:r>
              <a:rPr lang="pt-BR" spc="300" dirty="0" smtClean="0">
                <a:solidFill>
                  <a:schemeClr val="accent3"/>
                </a:solidFill>
              </a:rPr>
              <a:t> X </a:t>
            </a:r>
            <a:br>
              <a:rPr lang="pt-BR" spc="300" dirty="0" smtClean="0">
                <a:solidFill>
                  <a:schemeClr val="accent3"/>
                </a:solidFill>
              </a:rPr>
            </a:br>
            <a:r>
              <a:rPr lang="pt-BR" spc="0" dirty="0" smtClean="0">
                <a:solidFill>
                  <a:schemeClr val="accent3"/>
                </a:solidFill>
              </a:rPr>
              <a:t>RENDA VARIÁVEL</a:t>
            </a:r>
            <a:endParaRPr lang="pt-BR" spc="0" dirty="0">
              <a:solidFill>
                <a:schemeClr val="accent3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3822154"/>
              </p:ext>
            </p:extLst>
          </p:nvPr>
        </p:nvGraphicFramePr>
        <p:xfrm>
          <a:off x="971600" y="2132856"/>
          <a:ext cx="7128793" cy="2736304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56185"/>
                <a:gridCol w="2592288"/>
                <a:gridCol w="2880320"/>
              </a:tblGrid>
              <a:tr h="448636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anchor="ctr"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Renda</a:t>
                      </a:r>
                      <a:r>
                        <a:rPr lang="pt-BR" sz="1800" baseline="0" dirty="0" smtClean="0"/>
                        <a:t> Fixa</a:t>
                      </a:r>
                      <a:endParaRPr lang="pt-BR" sz="1800" dirty="0"/>
                    </a:p>
                  </a:txBody>
                  <a:tcPr anchor="ctr"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Renda Variável</a:t>
                      </a:r>
                      <a:endParaRPr lang="pt-BR" sz="1800" b="1" dirty="0"/>
                    </a:p>
                  </a:txBody>
                  <a:tcPr anchor="ctr">
                    <a:solidFill>
                      <a:srgbClr val="00AE4D"/>
                    </a:solidFill>
                  </a:tcPr>
                </a:tc>
              </a:tr>
              <a:tr h="1023329">
                <a:tc>
                  <a:txBody>
                    <a:bodyPr/>
                    <a:lstStyle/>
                    <a:p>
                      <a:r>
                        <a:rPr lang="pt-BR" sz="1600" b="1" u="none" dirty="0" smtClean="0">
                          <a:solidFill>
                            <a:srgbClr val="00AE4D"/>
                          </a:solidFill>
                        </a:rPr>
                        <a:t>Vantagens</a:t>
                      </a:r>
                      <a:endParaRPr lang="pt-BR" sz="1600" b="1" u="none" dirty="0">
                        <a:solidFill>
                          <a:srgbClr val="00AE4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Menor risco </a:t>
                      </a:r>
                      <a:endParaRPr lang="pt-BR" sz="14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Quando </a:t>
                      </a:r>
                      <a:r>
                        <a:rPr lang="pt-BR" sz="1400" dirty="0" smtClean="0">
                          <a:solidFill>
                            <a:schemeClr val="accent6"/>
                          </a:solidFill>
                        </a:rPr>
                        <a:t>geridas</a:t>
                      </a: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com  mais   conhecimento do mercado, oferecem </a:t>
                      </a:r>
                      <a:r>
                        <a:rPr lang="pt-BR" sz="1400" dirty="0" smtClean="0">
                          <a:solidFill>
                            <a:schemeClr val="accent6"/>
                          </a:solidFill>
                        </a:rPr>
                        <a:t>melhor</a:t>
                      </a: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rentabilidade</a:t>
                      </a:r>
                    </a:p>
                  </a:txBody>
                  <a:tcPr anchor="ctr"/>
                </a:tc>
              </a:tr>
              <a:tr h="1264339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AE4D"/>
                          </a:solidFill>
                        </a:rPr>
                        <a:t>Desvantagens</a:t>
                      </a:r>
                      <a:endParaRPr lang="pt-BR" sz="1600" b="1" dirty="0">
                        <a:solidFill>
                          <a:srgbClr val="00AE4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Menor  </a:t>
                      </a: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rentabilidade em relação a outros investimentos de maior</a:t>
                      </a:r>
                      <a:r>
                        <a:rPr lang="pt-B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risco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Exigem mais conhecimento do comportamento do mercado, da empresa, da política econômica,</a:t>
                      </a:r>
                      <a:r>
                        <a:rPr lang="pt-B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além de possuir alta volatilidade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1447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1520" y="980728"/>
            <a:ext cx="3528392" cy="648072"/>
          </a:xfrm>
          <a:prstGeom prst="round2DiagRect">
            <a:avLst/>
          </a:prstGeom>
          <a:solidFill>
            <a:srgbClr val="459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FFFF"/>
                </a:solidFill>
              </a:rPr>
              <a:t>Perfil Superconservador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9512" y="1772816"/>
            <a:ext cx="8784976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Neste perfil, todas as aplicações são realizadas em títulos de renda fixa, oferecendo uma rentabilidade mais estável e, consequentemente, níveis mais baixos de risco.</a:t>
            </a:r>
            <a:endParaRPr lang="pt-B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buFont typeface="Arial" pitchFamily="34" charset="0"/>
              <a:buNone/>
            </a:pP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buFont typeface="Arial" pitchFamily="34" charset="0"/>
              <a:buNone/>
            </a:pP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Este perfil é indicado para quem prefere estabilidade ao invés de correr os riscos </a:t>
            </a:r>
            <a:b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do mercado financeiro em busca de maiores retornos.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251520" y="3501008"/>
            <a:ext cx="8719392" cy="216024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79512" y="5797936"/>
            <a:ext cx="87849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100" b="1" dirty="0" smtClean="0">
                <a:solidFill>
                  <a:schemeClr val="bg1">
                    <a:lumMod val="50000"/>
                  </a:schemeClr>
                </a:solidFill>
              </a:rPr>
              <a:t>*Certificado de </a:t>
            </a:r>
            <a:r>
              <a:rPr lang="pt-BR" altLang="pt-BR" sz="11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pt-BR" altLang="pt-BR" sz="1100" b="1" dirty="0" smtClean="0">
                <a:solidFill>
                  <a:schemeClr val="bg1">
                    <a:lumMod val="50000"/>
                  </a:schemeClr>
                </a:solidFill>
              </a:rPr>
              <a:t>epósito  Interbancário são títulos emitidos pelos bancos como forma de empréstimo, que visa atender às demandas das instituições financeiras.</a:t>
            </a:r>
            <a:endParaRPr lang="pt-BR" altLang="pt-BR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3203848" y="4005064"/>
            <a:ext cx="5544616" cy="144016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18092" y="360495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Alocação dos investimentos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47864" y="4149080"/>
            <a:ext cx="50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09C54"/>
                </a:solidFill>
              </a:rPr>
              <a:t>100% Renda Fixa </a:t>
            </a:r>
            <a:r>
              <a:rPr lang="pt-BR" dirty="0">
                <a:solidFill>
                  <a:srgbClr val="309C54"/>
                </a:solidFill>
              </a:rPr>
              <a:t>com</a:t>
            </a:r>
            <a:r>
              <a:rPr lang="pt-BR" i="1" dirty="0">
                <a:solidFill>
                  <a:srgbClr val="309C54"/>
                </a:solidFill>
              </a:rPr>
              <a:t> benchmark </a:t>
            </a:r>
            <a:r>
              <a:rPr lang="pt-BR" dirty="0">
                <a:solidFill>
                  <a:srgbClr val="309C54"/>
                </a:solidFill>
              </a:rPr>
              <a:t>CDI</a:t>
            </a:r>
            <a:r>
              <a:rPr lang="pt-BR" dirty="0" smtClean="0">
                <a:solidFill>
                  <a:srgbClr val="309C54"/>
                </a:solidFill>
              </a:rPr>
              <a:t>*</a:t>
            </a:r>
            <a:endParaRPr lang="pt-BR" dirty="0">
              <a:solidFill>
                <a:srgbClr val="309C54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84758" y="4590420"/>
            <a:ext cx="5361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309C54"/>
                </a:solidFill>
              </a:rPr>
              <a:t>Índice - Renda Fixa</a:t>
            </a: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CDI – Certificado de Depósito: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Interbancário: sem volatilidade. Segue a taxa fixada pela SELIC definida pelo Banco Central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7503" y="0"/>
            <a:ext cx="307916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/>
            </a:r>
            <a:br>
              <a:rPr lang="pt-BR" spc="0" dirty="0" smtClean="0"/>
            </a:br>
            <a:r>
              <a:rPr lang="pt-BR" spc="0" dirty="0" smtClean="0">
                <a:solidFill>
                  <a:schemeClr val="accent3"/>
                </a:solidFill>
              </a:rPr>
              <a:t>PERFIS - PREVIP</a:t>
            </a:r>
            <a:br>
              <a:rPr lang="pt-BR" spc="0" dirty="0" smtClean="0">
                <a:solidFill>
                  <a:schemeClr val="accent3"/>
                </a:solidFill>
              </a:rPr>
            </a:b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15" name="Rosca 14"/>
          <p:cNvSpPr/>
          <p:nvPr/>
        </p:nvSpPr>
        <p:spPr>
          <a:xfrm>
            <a:off x="539552" y="3618312"/>
            <a:ext cx="1944216" cy="1944216"/>
          </a:xfrm>
          <a:prstGeom prst="donut">
            <a:avLst>
              <a:gd name="adj" fmla="val 28909"/>
            </a:avLst>
          </a:prstGeom>
          <a:solidFill>
            <a:srgbClr val="309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339752" y="4333746"/>
            <a:ext cx="1008112" cy="0"/>
          </a:xfrm>
          <a:prstGeom prst="line">
            <a:avLst/>
          </a:prstGeom>
          <a:ln w="38100">
            <a:solidFill>
              <a:srgbClr val="309C54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72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" y="0"/>
            <a:ext cx="3384377" cy="764704"/>
          </a:xfrm>
        </p:spPr>
        <p:txBody>
          <a:bodyPr/>
          <a:lstStyle/>
          <a:p>
            <a:r>
              <a:rPr lang="pt-BR" spc="0" dirty="0"/>
              <a:t>CONTEÚDO PROGRAMÁTICO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124744"/>
            <a:ext cx="8712968" cy="4896544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pt-BR" sz="2000" dirty="0" smtClean="0"/>
              <a:t>Planejando </a:t>
            </a:r>
            <a:r>
              <a:rPr lang="pt-BR" sz="2000" dirty="0"/>
              <a:t>o futuro (revisão do </a:t>
            </a:r>
            <a:r>
              <a:rPr lang="pt-BR" sz="2000" dirty="0" smtClean="0"/>
              <a:t>orçamento) </a:t>
            </a:r>
          </a:p>
          <a:p>
            <a:pPr lvl="1">
              <a:lnSpc>
                <a:spcPct val="200000"/>
              </a:lnSpc>
            </a:pPr>
            <a:r>
              <a:rPr lang="pt-BR" sz="2000" dirty="0" smtClean="0"/>
              <a:t>Quando </a:t>
            </a:r>
            <a:r>
              <a:rPr lang="pt-BR" sz="2000" dirty="0"/>
              <a:t>poupar e quando </a:t>
            </a:r>
            <a:r>
              <a:rPr lang="pt-BR" sz="2000" dirty="0" smtClean="0"/>
              <a:t>investir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Como faço para investir </a:t>
            </a:r>
            <a:endParaRPr lang="pt-BR" sz="2000" dirty="0" smtClean="0"/>
          </a:p>
          <a:p>
            <a:pPr lvl="1">
              <a:lnSpc>
                <a:spcPct val="200000"/>
              </a:lnSpc>
            </a:pPr>
            <a:r>
              <a:rPr lang="pt-BR" sz="2000" dirty="0"/>
              <a:t>Renda Fixa X Renda </a:t>
            </a:r>
            <a:r>
              <a:rPr lang="pt-BR" sz="2000" dirty="0" smtClean="0"/>
              <a:t>Variável</a:t>
            </a:r>
            <a:endParaRPr lang="pt-BR" sz="2000" dirty="0"/>
          </a:p>
          <a:p>
            <a:pPr lvl="1">
              <a:lnSpc>
                <a:spcPct val="200000"/>
              </a:lnSpc>
            </a:pPr>
            <a:r>
              <a:rPr lang="pt-BR" sz="2000" dirty="0"/>
              <a:t>Qual o seu perfil de investidor 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Dimensão do risco </a:t>
            </a:r>
            <a:endParaRPr lang="pt-BR" sz="2000" dirty="0" smtClean="0"/>
          </a:p>
          <a:p>
            <a:pPr lvl="1">
              <a:lnSpc>
                <a:spcPct val="200000"/>
              </a:lnSpc>
            </a:pPr>
            <a:r>
              <a:rPr lang="pt-BR" sz="2000" dirty="0"/>
              <a:t>Acompanhando os seus investimentos e a inflação </a:t>
            </a:r>
          </a:p>
        </p:txBody>
      </p:sp>
    </p:spTree>
    <p:extLst>
      <p:ext uri="{BB962C8B-B14F-4D97-AF65-F5344CB8AC3E}">
        <p14:creationId xmlns="" xmlns:p14="http://schemas.microsoft.com/office/powerpoint/2010/main" val="688919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1520" y="980728"/>
            <a:ext cx="3528392" cy="648072"/>
          </a:xfrm>
          <a:prstGeom prst="round2DiagRect">
            <a:avLst/>
          </a:prstGeom>
          <a:solidFill>
            <a:srgbClr val="309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FFFF"/>
                </a:solidFill>
              </a:rPr>
              <a:t>Perfil Conservador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23928" y="1052736"/>
            <a:ext cx="502786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Neste perfil, existe um pequeno percentual </a:t>
            </a:r>
            <a:b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dos investimentos aplicados em renda variá-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251520" y="2996952"/>
            <a:ext cx="8719392" cy="324036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3203848" y="4509120"/>
            <a:ext cx="5544616" cy="164492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18092" y="311425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Alocação dos investimentos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84758" y="4581128"/>
            <a:ext cx="50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09C54"/>
                </a:solidFill>
              </a:rPr>
              <a:t>de 90 a 94% </a:t>
            </a:r>
            <a:r>
              <a:rPr lang="pt-BR" b="1" dirty="0">
                <a:solidFill>
                  <a:srgbClr val="309C54"/>
                </a:solidFill>
              </a:rPr>
              <a:t>Renda </a:t>
            </a:r>
            <a:r>
              <a:rPr lang="pt-BR" b="1" dirty="0" smtClean="0">
                <a:solidFill>
                  <a:srgbClr val="309C54"/>
                </a:solidFill>
              </a:rPr>
              <a:t>Fixa</a:t>
            </a:r>
            <a:endParaRPr lang="pt-BR" dirty="0">
              <a:solidFill>
                <a:srgbClr val="309C54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84758" y="4952302"/>
            <a:ext cx="5221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pc="-20" dirty="0" smtClean="0">
                <a:solidFill>
                  <a:srgbClr val="309C54"/>
                </a:solidFill>
              </a:rPr>
              <a:t>Índice - Renda Fixa</a:t>
            </a:r>
          </a:p>
          <a:p>
            <a:r>
              <a:rPr lang="pt-BR" sz="1400" b="1" spc="-20" dirty="0" smtClean="0">
                <a:solidFill>
                  <a:schemeClr val="bg1">
                    <a:lumMod val="50000"/>
                  </a:schemeClr>
                </a:solidFill>
              </a:rPr>
              <a:t>IMA: </a:t>
            </a:r>
            <a:r>
              <a:rPr lang="pt-BR" sz="1400" spc="-20" dirty="0">
                <a:solidFill>
                  <a:schemeClr val="bg1">
                    <a:lumMod val="50000"/>
                  </a:schemeClr>
                </a:solidFill>
              </a:rPr>
              <a:t>Apresenta certa volatilidade e é um índice mais voltado para investimentos de longo prazo. No cálculo do IMA são considerados os principais títulos presentes no mercado brasileiro como os títulos corrigidos pela inflação, SELIC, juros pré-fixados.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7503" y="0"/>
            <a:ext cx="307916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/>
            </a:r>
            <a:br>
              <a:rPr lang="pt-BR" spc="0" dirty="0" smtClean="0"/>
            </a:br>
            <a:r>
              <a:rPr lang="pt-BR" spc="0" dirty="0" smtClean="0">
                <a:solidFill>
                  <a:schemeClr val="accent3"/>
                </a:solidFill>
              </a:rPr>
              <a:t>PERFIS - PREVIP</a:t>
            </a:r>
            <a:br>
              <a:rPr lang="pt-BR" spc="0" dirty="0" smtClean="0">
                <a:solidFill>
                  <a:schemeClr val="accent3"/>
                </a:solidFill>
              </a:rPr>
            </a:b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15" name="Rosca 14"/>
          <p:cNvSpPr/>
          <p:nvPr/>
        </p:nvSpPr>
        <p:spPr>
          <a:xfrm>
            <a:off x="539552" y="3111831"/>
            <a:ext cx="1944216" cy="1944216"/>
          </a:xfrm>
          <a:prstGeom prst="donut">
            <a:avLst>
              <a:gd name="adj" fmla="val 28909"/>
            </a:avLst>
          </a:prstGeom>
          <a:solidFill>
            <a:srgbClr val="309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015716" y="4778464"/>
            <a:ext cx="1348048" cy="0"/>
          </a:xfrm>
          <a:prstGeom prst="line">
            <a:avLst/>
          </a:prstGeom>
          <a:ln w="38100">
            <a:solidFill>
              <a:srgbClr val="309C54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51520" y="1628800"/>
            <a:ext cx="8700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vel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(ações) e a grande maioria das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ações permanece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em títulos de renda fixa.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sz="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buFont typeface="Arial" pitchFamily="34" charset="0"/>
              <a:buNone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Este perfil é indicado para quem prefere estabilidade, mas consegue lidar com uma pequena parcela de risco em busca de um pouco mais de retorno do que o conseguido no Perfil Superconservador</a:t>
            </a:r>
          </a:p>
        </p:txBody>
      </p:sp>
      <p:sp>
        <p:nvSpPr>
          <p:cNvPr id="16" name="Arredondar Retângulo em um Canto Diagonal 15"/>
          <p:cNvSpPr/>
          <p:nvPr/>
        </p:nvSpPr>
        <p:spPr>
          <a:xfrm>
            <a:off x="3203848" y="3111831"/>
            <a:ext cx="5544616" cy="132528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84758" y="3111831"/>
            <a:ext cx="50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E8326"/>
                </a:solidFill>
              </a:rPr>
              <a:t>de 6 a 10% </a:t>
            </a:r>
            <a:r>
              <a:rPr lang="pt-BR" b="1" dirty="0">
                <a:solidFill>
                  <a:srgbClr val="FE8326"/>
                </a:solidFill>
              </a:rPr>
              <a:t>Renda </a:t>
            </a:r>
            <a:r>
              <a:rPr lang="pt-BR" b="1" dirty="0" smtClean="0">
                <a:solidFill>
                  <a:srgbClr val="FE8326"/>
                </a:solidFill>
              </a:rPr>
              <a:t>Variável</a:t>
            </a:r>
            <a:endParaRPr lang="pt-BR" dirty="0">
              <a:solidFill>
                <a:srgbClr val="FE8326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84758" y="3429000"/>
            <a:ext cx="5221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pc="-20" dirty="0" smtClean="0">
                <a:solidFill>
                  <a:srgbClr val="FE8326"/>
                </a:solidFill>
              </a:rPr>
              <a:t>Índice - Renda Variável</a:t>
            </a:r>
          </a:p>
          <a:p>
            <a:r>
              <a:rPr lang="pt-BR" sz="1400" b="1" spc="-20" dirty="0" smtClean="0">
                <a:solidFill>
                  <a:schemeClr val="bg1">
                    <a:lumMod val="50000"/>
                  </a:schemeClr>
                </a:solidFill>
              </a:rPr>
              <a:t>IBrX: </a:t>
            </a:r>
            <a:r>
              <a:rPr lang="pt-BR" sz="1400" spc="-20" dirty="0">
                <a:solidFill>
                  <a:schemeClr val="bg1">
                    <a:lumMod val="50000"/>
                  </a:schemeClr>
                </a:solidFill>
              </a:rPr>
              <a:t>É um índice de ações que mede o retorno de uma carteira teórica composta por 100 ações selecionadas entre as mais negociadas na BOVESPA</a:t>
            </a:r>
          </a:p>
        </p:txBody>
      </p:sp>
      <p:sp>
        <p:nvSpPr>
          <p:cNvPr id="20" name="Semicírculos 19"/>
          <p:cNvSpPr/>
          <p:nvPr/>
        </p:nvSpPr>
        <p:spPr>
          <a:xfrm>
            <a:off x="539552" y="3111831"/>
            <a:ext cx="1944216" cy="1944216"/>
          </a:xfrm>
          <a:prstGeom prst="blockArc">
            <a:avLst>
              <a:gd name="adj1" fmla="val 17569109"/>
              <a:gd name="adj2" fmla="val 20066398"/>
              <a:gd name="adj3" fmla="val 28805"/>
            </a:avLst>
          </a:prstGeom>
          <a:solidFill>
            <a:srgbClr val="FE8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15716" y="3317575"/>
            <a:ext cx="1348048" cy="0"/>
          </a:xfrm>
          <a:prstGeom prst="line">
            <a:avLst/>
          </a:prstGeom>
          <a:ln w="38100">
            <a:solidFill>
              <a:srgbClr val="FE8326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31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1520" y="980728"/>
            <a:ext cx="3528392" cy="648072"/>
          </a:xfrm>
          <a:prstGeom prst="round2Diag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FFFF"/>
                </a:solidFill>
              </a:rPr>
              <a:t>Perfil Moderado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23928" y="1052736"/>
            <a:ext cx="502786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O Perfil Moderado busca, no longo prazo, 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uma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rentabilidade maior que a dos 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perfis mais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251520" y="2996952"/>
            <a:ext cx="8719392" cy="324036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3203848" y="4509120"/>
            <a:ext cx="5544616" cy="164492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18092" y="311425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Alocação dos investimentos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84758" y="4581128"/>
            <a:ext cx="50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09C54"/>
                </a:solidFill>
              </a:rPr>
              <a:t>de 75 a 85% </a:t>
            </a:r>
            <a:r>
              <a:rPr lang="pt-BR" b="1" dirty="0">
                <a:solidFill>
                  <a:srgbClr val="309C54"/>
                </a:solidFill>
              </a:rPr>
              <a:t>Renda </a:t>
            </a:r>
            <a:r>
              <a:rPr lang="pt-BR" b="1" dirty="0" smtClean="0">
                <a:solidFill>
                  <a:srgbClr val="309C54"/>
                </a:solidFill>
              </a:rPr>
              <a:t>Fixa</a:t>
            </a:r>
            <a:endParaRPr lang="pt-BR" dirty="0">
              <a:solidFill>
                <a:srgbClr val="309C54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84758" y="4952302"/>
            <a:ext cx="5221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pc="-20" dirty="0" smtClean="0">
                <a:solidFill>
                  <a:srgbClr val="309C54"/>
                </a:solidFill>
              </a:rPr>
              <a:t>Índice - Renda Fixa</a:t>
            </a:r>
          </a:p>
          <a:p>
            <a:r>
              <a:rPr lang="pt-BR" sz="1400" b="1" spc="-20" dirty="0" smtClean="0">
                <a:solidFill>
                  <a:schemeClr val="bg1">
                    <a:lumMod val="50000"/>
                  </a:schemeClr>
                </a:solidFill>
              </a:rPr>
              <a:t>IMA: </a:t>
            </a:r>
            <a:r>
              <a:rPr lang="pt-BR" sz="1400" spc="-20" dirty="0">
                <a:solidFill>
                  <a:schemeClr val="bg1">
                    <a:lumMod val="50000"/>
                  </a:schemeClr>
                </a:solidFill>
              </a:rPr>
              <a:t>Apresenta certa volatilidade e é um índice mais voltado para investimentos de longo prazo. No cálculo do IMA são considerados os principais títulos presentes no mercado brasileiro como os títulos corrigidos pela inflação, SELIC, juros pré-fixados.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7503" y="0"/>
            <a:ext cx="307916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/>
            </a:r>
            <a:br>
              <a:rPr lang="pt-BR" spc="0" dirty="0" smtClean="0"/>
            </a:br>
            <a:r>
              <a:rPr lang="pt-BR" spc="0" dirty="0" smtClean="0">
                <a:solidFill>
                  <a:schemeClr val="accent3"/>
                </a:solidFill>
              </a:rPr>
              <a:t>PERFIS - PREVIP</a:t>
            </a:r>
            <a:br>
              <a:rPr lang="pt-BR" spc="0" dirty="0" smtClean="0">
                <a:solidFill>
                  <a:schemeClr val="accent3"/>
                </a:solidFill>
              </a:rPr>
            </a:b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15" name="Rosca 14"/>
          <p:cNvSpPr/>
          <p:nvPr/>
        </p:nvSpPr>
        <p:spPr>
          <a:xfrm>
            <a:off x="539552" y="3111831"/>
            <a:ext cx="1944216" cy="1944216"/>
          </a:xfrm>
          <a:prstGeom prst="donut">
            <a:avLst>
              <a:gd name="adj" fmla="val 28909"/>
            </a:avLst>
          </a:prstGeom>
          <a:solidFill>
            <a:srgbClr val="309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015716" y="4778464"/>
            <a:ext cx="1348048" cy="0"/>
          </a:xfrm>
          <a:prstGeom prst="line">
            <a:avLst/>
          </a:prstGeom>
          <a:ln w="38100">
            <a:solidFill>
              <a:srgbClr val="309C54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51520" y="1628800"/>
            <a:ext cx="8700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conservadores e, para isso, os recursos ficam ainda um pouco mais expostos aos riscos do mercado financeiro.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sz="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buFont typeface="Arial" pitchFamily="34" charset="0"/>
              <a:buNone/>
            </a:pPr>
            <a:r>
              <a:rPr lang="pt-BR" spc="-30" dirty="0">
                <a:solidFill>
                  <a:schemeClr val="bg1">
                    <a:lumMod val="50000"/>
                  </a:schemeClr>
                </a:solidFill>
              </a:rPr>
              <a:t>O objetivo deste perfil é equilibrar segurança com rentabilidade e é indicado para quem está disposto a correr certos riscos buscando melhores retornos no longo prazo.</a:t>
            </a:r>
          </a:p>
        </p:txBody>
      </p:sp>
      <p:sp>
        <p:nvSpPr>
          <p:cNvPr id="16" name="Arredondar Retângulo em um Canto Diagonal 15"/>
          <p:cNvSpPr/>
          <p:nvPr/>
        </p:nvSpPr>
        <p:spPr>
          <a:xfrm>
            <a:off x="3203848" y="3111831"/>
            <a:ext cx="5544616" cy="132528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84758" y="3111831"/>
            <a:ext cx="50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E8326"/>
                </a:solidFill>
              </a:rPr>
              <a:t>de 15 a 25% </a:t>
            </a:r>
            <a:r>
              <a:rPr lang="pt-BR" b="1" dirty="0">
                <a:solidFill>
                  <a:srgbClr val="FE8326"/>
                </a:solidFill>
              </a:rPr>
              <a:t>Renda </a:t>
            </a:r>
            <a:r>
              <a:rPr lang="pt-BR" b="1" dirty="0" smtClean="0">
                <a:solidFill>
                  <a:srgbClr val="FE8326"/>
                </a:solidFill>
              </a:rPr>
              <a:t>Variável</a:t>
            </a:r>
            <a:endParaRPr lang="pt-BR" dirty="0">
              <a:solidFill>
                <a:srgbClr val="FE8326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84758" y="3429000"/>
            <a:ext cx="5221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pc="-20" dirty="0" smtClean="0">
                <a:solidFill>
                  <a:srgbClr val="FE8326"/>
                </a:solidFill>
              </a:rPr>
              <a:t>Índice - Renda Variável</a:t>
            </a:r>
          </a:p>
          <a:p>
            <a:r>
              <a:rPr lang="pt-BR" sz="1400" b="1" spc="-20" dirty="0" smtClean="0">
                <a:solidFill>
                  <a:schemeClr val="bg1">
                    <a:lumMod val="50000"/>
                  </a:schemeClr>
                </a:solidFill>
              </a:rPr>
              <a:t>IBrX: </a:t>
            </a:r>
            <a:r>
              <a:rPr lang="pt-BR" sz="1400" spc="-20" dirty="0">
                <a:solidFill>
                  <a:schemeClr val="bg1">
                    <a:lumMod val="50000"/>
                  </a:schemeClr>
                </a:solidFill>
              </a:rPr>
              <a:t>É um índice de ações que mede o retorno de uma carteira teórica composta por 100 ações selecionadas entre as mais negociadas na BOVESPA</a:t>
            </a:r>
          </a:p>
        </p:txBody>
      </p:sp>
      <p:sp>
        <p:nvSpPr>
          <p:cNvPr id="20" name="Semicírculos 19"/>
          <p:cNvSpPr/>
          <p:nvPr/>
        </p:nvSpPr>
        <p:spPr>
          <a:xfrm>
            <a:off x="539552" y="3111831"/>
            <a:ext cx="1944216" cy="1944216"/>
          </a:xfrm>
          <a:prstGeom prst="blockArc">
            <a:avLst>
              <a:gd name="adj1" fmla="val 16187856"/>
              <a:gd name="adj2" fmla="val 59"/>
              <a:gd name="adj3" fmla="val 28920"/>
            </a:avLst>
          </a:prstGeom>
          <a:solidFill>
            <a:srgbClr val="FE8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15716" y="3317575"/>
            <a:ext cx="1348048" cy="0"/>
          </a:xfrm>
          <a:prstGeom prst="line">
            <a:avLst/>
          </a:prstGeom>
          <a:ln w="38100">
            <a:solidFill>
              <a:srgbClr val="FE8326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10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51520" y="980728"/>
            <a:ext cx="3528392" cy="648072"/>
          </a:xfrm>
          <a:prstGeom prst="round2DiagRect">
            <a:avLst/>
          </a:prstGeom>
          <a:solidFill>
            <a:srgbClr val="FE8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FFFF"/>
                </a:solidFill>
              </a:rPr>
              <a:t>Perfil Agressivo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23928" y="1052736"/>
            <a:ext cx="502786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Este perfil busca uma rentabilidade superior 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à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dos outros perfis, porém os recursos estarão</a:t>
            </a:r>
            <a:endParaRPr lang="pt-B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251520" y="2996952"/>
            <a:ext cx="8719392" cy="324036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3203848" y="4509120"/>
            <a:ext cx="5544616" cy="164492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18092" y="311425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Alocação dos investimentos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84758" y="4581128"/>
            <a:ext cx="50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09C54"/>
                </a:solidFill>
              </a:rPr>
              <a:t>de 50 a 70% </a:t>
            </a:r>
            <a:r>
              <a:rPr lang="pt-BR" b="1" dirty="0">
                <a:solidFill>
                  <a:srgbClr val="309C54"/>
                </a:solidFill>
              </a:rPr>
              <a:t>Renda </a:t>
            </a:r>
            <a:r>
              <a:rPr lang="pt-BR" b="1" dirty="0" smtClean="0">
                <a:solidFill>
                  <a:srgbClr val="309C54"/>
                </a:solidFill>
              </a:rPr>
              <a:t>Fixa</a:t>
            </a:r>
            <a:endParaRPr lang="pt-BR" dirty="0">
              <a:solidFill>
                <a:srgbClr val="309C54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84758" y="4952302"/>
            <a:ext cx="5221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pc="-20" dirty="0" smtClean="0">
                <a:solidFill>
                  <a:srgbClr val="309C54"/>
                </a:solidFill>
              </a:rPr>
              <a:t>Índice - Renda Fixa</a:t>
            </a:r>
          </a:p>
          <a:p>
            <a:r>
              <a:rPr lang="pt-BR" sz="1400" b="1" spc="-20" dirty="0" smtClean="0">
                <a:solidFill>
                  <a:schemeClr val="bg1">
                    <a:lumMod val="50000"/>
                  </a:schemeClr>
                </a:solidFill>
              </a:rPr>
              <a:t>IMA: </a:t>
            </a:r>
            <a:r>
              <a:rPr lang="pt-BR" sz="1400" spc="-20" dirty="0">
                <a:solidFill>
                  <a:schemeClr val="bg1">
                    <a:lumMod val="50000"/>
                  </a:schemeClr>
                </a:solidFill>
              </a:rPr>
              <a:t>Apresenta certa volatilidade e é um índice mais voltado para investimentos de longo prazo. No cálculo do IMA são considerados os principais títulos presentes no mercado brasileiro como os títulos corrigidos pela inflação, SELIC, juros pré-fixados.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7503" y="0"/>
            <a:ext cx="307916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/>
            </a:r>
            <a:br>
              <a:rPr lang="pt-BR" spc="0" dirty="0" smtClean="0"/>
            </a:br>
            <a:r>
              <a:rPr lang="pt-BR" spc="0" dirty="0" smtClean="0">
                <a:solidFill>
                  <a:schemeClr val="accent3"/>
                </a:solidFill>
              </a:rPr>
              <a:t>PERFIS - PREVIP</a:t>
            </a:r>
            <a:br>
              <a:rPr lang="pt-BR" spc="0" dirty="0" smtClean="0">
                <a:solidFill>
                  <a:schemeClr val="accent3"/>
                </a:solidFill>
              </a:rPr>
            </a:b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15" name="Rosca 14"/>
          <p:cNvSpPr/>
          <p:nvPr/>
        </p:nvSpPr>
        <p:spPr>
          <a:xfrm>
            <a:off x="539552" y="3111831"/>
            <a:ext cx="1944216" cy="1944216"/>
          </a:xfrm>
          <a:prstGeom prst="donut">
            <a:avLst>
              <a:gd name="adj" fmla="val 28909"/>
            </a:avLst>
          </a:prstGeom>
          <a:solidFill>
            <a:srgbClr val="309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015716" y="4778464"/>
            <a:ext cx="1348048" cy="0"/>
          </a:xfrm>
          <a:prstGeom prst="line">
            <a:avLst/>
          </a:prstGeom>
          <a:ln w="38100">
            <a:solidFill>
              <a:srgbClr val="309C54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51520" y="1628800"/>
            <a:ext cx="8700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muito mais expostos às oscilações do mercado financeiro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sz="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buFont typeface="Arial" pitchFamily="34" charset="0"/>
              <a:buNone/>
            </a:pPr>
            <a:r>
              <a:rPr lang="pt-BR" spc="-30" dirty="0" smtClean="0">
                <a:solidFill>
                  <a:schemeClr val="bg1">
                    <a:lumMod val="50000"/>
                  </a:schemeClr>
                </a:solidFill>
              </a:rPr>
              <a:t>Este </a:t>
            </a:r>
            <a:r>
              <a:rPr lang="pt-BR" spc="-30" dirty="0">
                <a:solidFill>
                  <a:schemeClr val="bg1">
                    <a:lumMod val="50000"/>
                  </a:schemeClr>
                </a:solidFill>
              </a:rPr>
              <a:t>perfil é indicado para quem tem tolerância às oscilações do mercado financeiro </a:t>
            </a:r>
            <a:r>
              <a:rPr lang="pt-BR" spc="-3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pc="-3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pc="-3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BR" spc="-30" dirty="0">
                <a:solidFill>
                  <a:schemeClr val="bg1">
                    <a:lumMod val="50000"/>
                  </a:schemeClr>
                </a:solidFill>
              </a:rPr>
              <a:t>consegue lidar com a alta exposição aos riscos em busca de obter os melhores retornos em prazos mais longos.</a:t>
            </a:r>
          </a:p>
        </p:txBody>
      </p:sp>
      <p:sp>
        <p:nvSpPr>
          <p:cNvPr id="16" name="Arredondar Retângulo em um Canto Diagonal 15"/>
          <p:cNvSpPr/>
          <p:nvPr/>
        </p:nvSpPr>
        <p:spPr>
          <a:xfrm>
            <a:off x="3203848" y="3111831"/>
            <a:ext cx="5544616" cy="132528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84758" y="3111831"/>
            <a:ext cx="50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E8326"/>
                </a:solidFill>
              </a:rPr>
              <a:t>de 30 a 50% </a:t>
            </a:r>
            <a:r>
              <a:rPr lang="pt-BR" b="1" dirty="0">
                <a:solidFill>
                  <a:srgbClr val="FE8326"/>
                </a:solidFill>
              </a:rPr>
              <a:t>Renda </a:t>
            </a:r>
            <a:r>
              <a:rPr lang="pt-BR" b="1" dirty="0" smtClean="0">
                <a:solidFill>
                  <a:srgbClr val="FE8326"/>
                </a:solidFill>
              </a:rPr>
              <a:t>Variável</a:t>
            </a:r>
            <a:endParaRPr lang="pt-BR" dirty="0">
              <a:solidFill>
                <a:srgbClr val="FE8326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84758" y="3429000"/>
            <a:ext cx="5221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pc="-20" dirty="0" smtClean="0">
                <a:solidFill>
                  <a:srgbClr val="FE8326"/>
                </a:solidFill>
              </a:rPr>
              <a:t>Índice - Renda Variável</a:t>
            </a:r>
          </a:p>
          <a:p>
            <a:r>
              <a:rPr lang="pt-BR" sz="1400" b="1" spc="-20" dirty="0" smtClean="0">
                <a:solidFill>
                  <a:schemeClr val="bg1">
                    <a:lumMod val="50000"/>
                  </a:schemeClr>
                </a:solidFill>
              </a:rPr>
              <a:t>IBrX: </a:t>
            </a:r>
            <a:r>
              <a:rPr lang="pt-BR" sz="1400" spc="-20" dirty="0">
                <a:solidFill>
                  <a:schemeClr val="bg1">
                    <a:lumMod val="50000"/>
                  </a:schemeClr>
                </a:solidFill>
              </a:rPr>
              <a:t>É um índice de ações que mede o retorno de uma carteira teórica composta por 100 ações selecionadas entre as mais negociadas na BOVESPA</a:t>
            </a:r>
          </a:p>
        </p:txBody>
      </p:sp>
      <p:sp>
        <p:nvSpPr>
          <p:cNvPr id="20" name="Semicírculos 19"/>
          <p:cNvSpPr/>
          <p:nvPr/>
        </p:nvSpPr>
        <p:spPr>
          <a:xfrm>
            <a:off x="539552" y="3111831"/>
            <a:ext cx="1944216" cy="1944216"/>
          </a:xfrm>
          <a:prstGeom prst="blockArc">
            <a:avLst>
              <a:gd name="adj1" fmla="val 10800000"/>
              <a:gd name="adj2" fmla="val 0"/>
              <a:gd name="adj3" fmla="val 28919"/>
            </a:avLst>
          </a:prstGeom>
          <a:solidFill>
            <a:srgbClr val="FE8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15716" y="3317575"/>
            <a:ext cx="1348048" cy="0"/>
          </a:xfrm>
          <a:prstGeom prst="line">
            <a:avLst/>
          </a:prstGeom>
          <a:ln w="38100">
            <a:solidFill>
              <a:srgbClr val="FE8326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09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FATORES DE </a:t>
            </a:r>
            <a:br>
              <a:rPr lang="pt-BR" spc="0" dirty="0" smtClean="0">
                <a:solidFill>
                  <a:schemeClr val="accent3"/>
                </a:solidFill>
              </a:rPr>
            </a:br>
            <a:r>
              <a:rPr lang="pt-BR" spc="0" dirty="0" smtClean="0">
                <a:solidFill>
                  <a:schemeClr val="accent3"/>
                </a:solidFill>
              </a:rPr>
              <a:t>RISCO - LIQUIDEZ 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179512" y="836712"/>
            <a:ext cx="8424936" cy="4464496"/>
          </a:xfrm>
        </p:spPr>
        <p:txBody>
          <a:bodyPr/>
          <a:lstStyle/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 smtClean="0"/>
              <a:t>        Exemplo: Tentar vender um imóvel em pouco tempo, numa emergência,</a:t>
            </a:r>
          </a:p>
          <a:p>
            <a:pPr marL="0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quase sempre o fará se desfazer do ativo com preço menor que o de </a:t>
            </a:r>
          </a:p>
          <a:p>
            <a:pPr marL="0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mercado, devido a necessidade de liquidez imediata </a:t>
            </a:r>
          </a:p>
          <a:p>
            <a:pPr marL="0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</a:t>
            </a:r>
          </a:p>
          <a:p>
            <a:pPr marL="0" lvl="1" indent="0">
              <a:buNone/>
            </a:pPr>
            <a:r>
              <a:rPr lang="pt-BR" dirty="0" smtClean="0"/>
              <a:t>        </a:t>
            </a:r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683568" y="1052736"/>
            <a:ext cx="7272808" cy="1512168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1400" b="1" dirty="0"/>
              <a:t>Liquidez</a:t>
            </a:r>
            <a:r>
              <a:rPr lang="pt-BR" sz="1400" dirty="0"/>
              <a:t> refere-se à velocidade e facilidade com a qual um ativo pode ser convertido em caixa.  Um ativo de alta liquidez é aquele que pode ser vendido rapidamente sem perda significativa de valor. </a:t>
            </a:r>
            <a:endParaRPr lang="pt-BR" sz="1400" dirty="0" smtClean="0"/>
          </a:p>
          <a:p>
            <a:r>
              <a:rPr lang="pt-BR" sz="1400" dirty="0" smtClean="0"/>
              <a:t> </a:t>
            </a:r>
            <a:endParaRPr lang="pt-BR" sz="1400" dirty="0"/>
          </a:p>
          <a:p>
            <a:r>
              <a:rPr lang="pt-BR" sz="1400" dirty="0"/>
              <a:t>Um </a:t>
            </a:r>
            <a:r>
              <a:rPr lang="pt-BR" sz="1400" b="1" dirty="0"/>
              <a:t>ativo ilíquido </a:t>
            </a:r>
            <a:r>
              <a:rPr lang="pt-BR" sz="1400" dirty="0"/>
              <a:t>é aquele que não pode ser convertido em caixa rapidamente, sem que haja redução substancial do preço. </a:t>
            </a: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4283968" y="5334322"/>
            <a:ext cx="4320480" cy="69800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1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78D"/>
                </a:solidFill>
                <a:latin typeface="+mj-lt"/>
              </a:rPr>
              <a:t>O que tem mais liquidez? Um imóvel ou uma Letra do Tesouro Nacional (LTN)?</a:t>
            </a:r>
          </a:p>
        </p:txBody>
      </p:sp>
      <p:pic>
        <p:nvPicPr>
          <p:cNvPr id="7" name="Picture 2" descr="faq, help, question mark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416" y="5048758"/>
            <a:ext cx="571128" cy="57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7569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9997201"/>
              </p:ext>
            </p:extLst>
          </p:nvPr>
        </p:nvGraphicFramePr>
        <p:xfrm>
          <a:off x="899592" y="1556792"/>
          <a:ext cx="7344819" cy="4398161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2448273"/>
                <a:gridCol w="2448273"/>
                <a:gridCol w="2448273"/>
              </a:tblGrid>
              <a:tr h="68187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00AE4D"/>
                          </a:solidFill>
                        </a:rPr>
                        <a:t>Investimento</a:t>
                      </a:r>
                      <a:endParaRPr lang="pt-BR" sz="1400" b="1" dirty="0">
                        <a:solidFill>
                          <a:srgbClr val="00AE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00AE4D"/>
                          </a:solidFill>
                        </a:rPr>
                        <a:t>Liquidez</a:t>
                      </a:r>
                      <a:endParaRPr lang="pt-BR" sz="1400" b="1" dirty="0">
                        <a:solidFill>
                          <a:srgbClr val="00AE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00AE4D"/>
                          </a:solidFill>
                        </a:rPr>
                        <a:t>Observações</a:t>
                      </a:r>
                      <a:endParaRPr lang="pt-BR" sz="1400" b="1" dirty="0">
                        <a:solidFill>
                          <a:srgbClr val="00AE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45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Poupança</a:t>
                      </a:r>
                      <a:endParaRPr lang="pt-BR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Imediata</a:t>
                      </a:r>
                      <a:endParaRPr lang="pt-BR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Respeitado o período </a:t>
                      </a:r>
                      <a:br>
                        <a:rPr lang="pt-BR" sz="160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de 30 dias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</a:tr>
              <a:tr h="4545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Ações</a:t>
                      </a:r>
                      <a:endParaRPr lang="pt-BR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Imediata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Pode resultar em </a:t>
                      </a:r>
                      <a:br>
                        <a:rPr lang="pt-BR" sz="160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ganho ou perda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</a:tr>
              <a:tr h="4545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Tesouro Direto</a:t>
                      </a:r>
                      <a:endParaRPr lang="pt-BR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Toda quarta-feira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Se resgatado antes do vencimento pode</a:t>
                      </a:r>
                      <a:r>
                        <a:rPr lang="pt-BR" sz="1600" baseline="0" dirty="0" smtClean="0">
                          <a:solidFill>
                            <a:srgbClr val="FFFFFF"/>
                          </a:solidFill>
                        </a:rPr>
                        <a:t> ocorrer perda de rentabilidade</a:t>
                      </a:r>
                      <a:endParaRPr lang="pt-BR" sz="16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</a:tr>
              <a:tr h="6682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Fundo de Investimento</a:t>
                      </a:r>
                      <a:endParaRPr lang="pt-BR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Resgate condicionado</a:t>
                      </a:r>
                      <a:r>
                        <a:rPr lang="pt-BR" sz="1600" baseline="0" dirty="0" smtClean="0">
                          <a:solidFill>
                            <a:srgbClr val="FFFFFF"/>
                          </a:solidFill>
                        </a:rPr>
                        <a:t> às regras do Fundo</a:t>
                      </a:r>
                      <a:endParaRPr lang="pt-BR" sz="16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Período variado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</a:tr>
              <a:tr h="4545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Previdência Privada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Fechada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Sem liquidez imediata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O objetivo é de r</a:t>
                      </a: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esgate a partir da aposentadoria</a:t>
                      </a:r>
                      <a:r>
                        <a:rPr lang="pt-BR" sz="16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como c</a:t>
                      </a:r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omplemento de renda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4D"/>
                    </a:solidFill>
                  </a:tcPr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3" y="0"/>
            <a:ext cx="3079161" cy="764704"/>
          </a:xfrm>
        </p:spPr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FATORES DE </a:t>
            </a:r>
            <a:r>
              <a:rPr lang="pt-BR" dirty="0">
                <a:solidFill>
                  <a:schemeClr val="accent3"/>
                </a:solidFill>
              </a:rPr>
              <a:t/>
            </a:r>
            <a:br>
              <a:rPr lang="pt-BR" dirty="0">
                <a:solidFill>
                  <a:schemeClr val="accent3"/>
                </a:solidFill>
              </a:rPr>
            </a:br>
            <a:r>
              <a:rPr lang="pt-BR" dirty="0">
                <a:solidFill>
                  <a:schemeClr val="accent3"/>
                </a:solidFill>
              </a:rPr>
              <a:t>RISCO - LIQUIDEZ</a:t>
            </a:r>
            <a:endParaRPr lang="pt-BR" spc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339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/>
              <a:t>ANÁLISE DO RESULTADO</a:t>
            </a:r>
            <a:endParaRPr lang="pt-BR" spc="0" dirty="0"/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803656" y="1412776"/>
            <a:ext cx="2665412" cy="13335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 dirty="0">
                <a:solidFill>
                  <a:srgbClr val="00AE4D"/>
                </a:solidFill>
                <a:cs typeface="Arial" pitchFamily="34" charset="0"/>
              </a:rPr>
              <a:t>Taxa Nominal</a:t>
            </a:r>
            <a:endParaRPr lang="pt-BR" b="1" dirty="0">
              <a:solidFill>
                <a:srgbClr val="00AE4D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 dirty="0">
                <a:solidFill>
                  <a:srgbClr val="00AE4D"/>
                </a:solidFill>
                <a:cs typeface="Arial" pitchFamily="34" charset="0"/>
              </a:rPr>
              <a:t>Taxa Real</a:t>
            </a: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3075368" y="1412776"/>
            <a:ext cx="5289550" cy="1333500"/>
          </a:xfrm>
          <a:prstGeom prst="round2DiagRect">
            <a:avLst/>
          </a:prstGeom>
          <a:solidFill>
            <a:srgbClr val="00A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1400" b="1" dirty="0">
                <a:solidFill>
                  <a:srgbClr val="00478D"/>
                </a:solidFill>
              </a:rPr>
              <a:t>Taxa Nominal </a:t>
            </a:r>
            <a:r>
              <a:rPr lang="pt-BR" sz="1400" dirty="0"/>
              <a:t>é a taxa bruta divulgada pelas 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instituições </a:t>
            </a:r>
            <a:r>
              <a:rPr lang="pt-BR" sz="1400" dirty="0"/>
              <a:t>financeiras</a:t>
            </a:r>
            <a:r>
              <a:rPr lang="pt-BR" sz="1400" dirty="0" smtClean="0"/>
              <a:t>.</a:t>
            </a:r>
            <a:endParaRPr lang="pt-BR" sz="1400" dirty="0"/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t-BR" sz="1400" b="1" dirty="0">
                <a:solidFill>
                  <a:srgbClr val="00478D"/>
                </a:solidFill>
              </a:rPr>
              <a:t>Taxa Real </a:t>
            </a:r>
            <a:r>
              <a:rPr lang="pt-BR" sz="1400" dirty="0"/>
              <a:t>é dada pela diferença entre taxa nominal e a taxa de inflação do período. 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803656" y="2939952"/>
            <a:ext cx="2665412" cy="1584176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 dirty="0">
                <a:solidFill>
                  <a:srgbClr val="00AE4D"/>
                </a:solidFill>
                <a:cs typeface="Arial" pitchFamily="34" charset="0"/>
              </a:rPr>
              <a:t>Rendimento Nominal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 dirty="0" smtClean="0">
                <a:solidFill>
                  <a:srgbClr val="00AE4D"/>
                </a:solidFill>
                <a:cs typeface="Arial" pitchFamily="34" charset="0"/>
              </a:rPr>
              <a:t>Rendimento</a:t>
            </a:r>
            <a:br>
              <a:rPr lang="pt-BR" b="1" i="1" dirty="0" smtClean="0">
                <a:solidFill>
                  <a:srgbClr val="00AE4D"/>
                </a:solidFill>
                <a:cs typeface="Arial" pitchFamily="34" charset="0"/>
              </a:rPr>
            </a:br>
            <a:r>
              <a:rPr lang="pt-BR" b="1" i="1" dirty="0" smtClean="0">
                <a:solidFill>
                  <a:srgbClr val="00AE4D"/>
                </a:solidFill>
                <a:cs typeface="Arial" pitchFamily="34" charset="0"/>
              </a:rPr>
              <a:t>Real</a:t>
            </a:r>
            <a:endParaRPr lang="pt-BR" b="1" i="1" dirty="0">
              <a:solidFill>
                <a:srgbClr val="00AE4D"/>
              </a:solidFill>
              <a:cs typeface="Arial" pitchFamily="34" charset="0"/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3091243" y="2939952"/>
            <a:ext cx="5273675" cy="1584175"/>
          </a:xfrm>
          <a:prstGeom prst="round2DiagRect">
            <a:avLst/>
          </a:prstGeom>
          <a:solidFill>
            <a:srgbClr val="00A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t-BR" sz="1400" b="1" dirty="0">
                <a:solidFill>
                  <a:srgbClr val="00478D"/>
                </a:solidFill>
              </a:rPr>
              <a:t>Rendimento nominal </a:t>
            </a:r>
            <a:r>
              <a:rPr lang="pt-BR" sz="1400" dirty="0"/>
              <a:t>é o resultado financeiro de um investimento, sem descontar as perdas decorrentes 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da </a:t>
            </a:r>
            <a:r>
              <a:rPr lang="pt-BR" sz="1400" dirty="0"/>
              <a:t>inflação.</a:t>
            </a:r>
          </a:p>
          <a:p>
            <a:pPr marL="285750" indent="-285750" algn="just">
              <a:buClr>
                <a:srgbClr val="00478D"/>
              </a:buClr>
              <a:buFont typeface="Wingdings" pitchFamily="2" charset="2"/>
              <a:buChar char="ü"/>
              <a:defRPr/>
            </a:pPr>
            <a:r>
              <a:rPr lang="pt-BR" sz="1400" dirty="0"/>
              <a:t>Para calcular o </a:t>
            </a:r>
            <a:r>
              <a:rPr lang="pt-BR" sz="1400" b="1" dirty="0">
                <a:solidFill>
                  <a:srgbClr val="00478D"/>
                </a:solidFill>
              </a:rPr>
              <a:t>rendimento real </a:t>
            </a:r>
            <a:r>
              <a:rPr lang="pt-BR" sz="1400" dirty="0"/>
              <a:t>é necessário descontar a inflação da taxa nominal do mesmo período que durou o investimento.</a:t>
            </a:r>
          </a:p>
        </p:txBody>
      </p:sp>
      <p:sp>
        <p:nvSpPr>
          <p:cNvPr id="11" name="Arredondar Retângulo em um Canto Diagonal 10"/>
          <p:cNvSpPr/>
          <p:nvPr/>
        </p:nvSpPr>
        <p:spPr>
          <a:xfrm>
            <a:off x="803656" y="4740151"/>
            <a:ext cx="7561262" cy="93610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rgbClr val="00AE4D"/>
                </a:solidFill>
              </a:rPr>
              <a:t>Por exemplo, se uma aplicação financeira teve uma rentabilidade de 10% (taxa nominal) e a inflação no mesmo período foi de 6%, a taxa real foi de aproximadamente 4%.</a:t>
            </a:r>
          </a:p>
        </p:txBody>
      </p:sp>
    </p:spTree>
    <p:extLst>
      <p:ext uri="{BB962C8B-B14F-4D97-AF65-F5344CB8AC3E}">
        <p14:creationId xmlns="" xmlns:p14="http://schemas.microsoft.com/office/powerpoint/2010/main" val="1700878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solidFill>
                  <a:schemeClr val="accent3"/>
                </a:solidFill>
              </a:rPr>
              <a:t>FATORES DE </a:t>
            </a:r>
            <a:r>
              <a:rPr lang="pt-BR" dirty="0">
                <a:solidFill>
                  <a:schemeClr val="accent3"/>
                </a:solidFill>
              </a:rPr>
              <a:t/>
            </a:r>
            <a:br>
              <a:rPr lang="pt-BR" dirty="0">
                <a:solidFill>
                  <a:schemeClr val="accent3"/>
                </a:solidFill>
              </a:rPr>
            </a:br>
            <a:r>
              <a:rPr lang="pt-BR" dirty="0">
                <a:solidFill>
                  <a:schemeClr val="accent3"/>
                </a:solidFill>
              </a:rPr>
              <a:t>RISCO </a:t>
            </a:r>
            <a:r>
              <a:rPr lang="pt-BR" dirty="0" smtClean="0">
                <a:solidFill>
                  <a:schemeClr val="accent3"/>
                </a:solidFill>
              </a:rPr>
              <a:t>- INFLAÇÃO</a:t>
            </a:r>
            <a:endParaRPr lang="pt-BR" spc="0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340768"/>
            <a:ext cx="8496944" cy="4032448"/>
          </a:xfrm>
        </p:spPr>
        <p:txBody>
          <a:bodyPr/>
          <a:lstStyle/>
          <a:p>
            <a:pPr marL="0" lvl="1" indent="0">
              <a:buNone/>
            </a:pPr>
            <a:r>
              <a:rPr lang="pt-BR" dirty="0" smtClean="0"/>
              <a:t>Dos </a:t>
            </a:r>
            <a:r>
              <a:rPr lang="pt-BR" dirty="0"/>
              <a:t>índices que medem a </a:t>
            </a:r>
            <a:r>
              <a:rPr lang="pt-BR" b="1" dirty="0">
                <a:solidFill>
                  <a:srgbClr val="00AE4D"/>
                </a:solidFill>
              </a:rPr>
              <a:t>inflação</a:t>
            </a:r>
            <a:r>
              <a:rPr lang="pt-BR" dirty="0"/>
              <a:t>, os mais importantes para os investidores são: o </a:t>
            </a:r>
            <a:r>
              <a:rPr lang="pt-BR" b="1" dirty="0">
                <a:solidFill>
                  <a:srgbClr val="00AE4D"/>
                </a:solidFill>
              </a:rPr>
              <a:t>IPCA</a:t>
            </a:r>
            <a:r>
              <a:rPr lang="pt-BR" dirty="0"/>
              <a:t> (Índice de Preços ao Consumidor Amplo, calculado pelo IBGE), pois ele, normalmente, é o índice indexado aos títulos atrelados à inflação e o </a:t>
            </a:r>
            <a:r>
              <a:rPr lang="pt-BR" b="1" dirty="0">
                <a:solidFill>
                  <a:srgbClr val="00AE4D"/>
                </a:solidFill>
              </a:rPr>
              <a:t>IGP-M</a:t>
            </a:r>
            <a:r>
              <a:rPr lang="pt-BR" dirty="0"/>
              <a:t> (Índice Geral de Preços do Mercado, calculado pela FGV – Fundação Getúlio Vargas), que baliza o reajuste dos </a:t>
            </a:r>
            <a:r>
              <a:rPr lang="pt-BR" dirty="0" smtClean="0"/>
              <a:t>aluguéis</a:t>
            </a:r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A maioria dos investimentos possui uma rentabilidade nominal e não real, isto é, não levam em conta os efeitos da inflação. Se um investimento te oferece retorno de 12% ao ano, ele é bom? Depende, pois se a inflação no período for de 12%, isso significa que seu dinheiro não rendeu nada em termos reais, apenas compensou a alta generalizada dos </a:t>
            </a:r>
            <a:r>
              <a:rPr lang="pt-BR" dirty="0" smtClean="0"/>
              <a:t>preços</a:t>
            </a:r>
            <a:endParaRPr lang="pt-BR" dirty="0"/>
          </a:p>
          <a:p>
            <a:pPr marL="0" lvl="1" indent="0">
              <a:buNone/>
            </a:pPr>
            <a:endParaRPr lang="pt-BR" dirty="0"/>
          </a:p>
          <a:p>
            <a:pPr marL="0" lvl="1" indent="0">
              <a:buNone/>
            </a:pPr>
            <a:r>
              <a:rPr lang="pt-BR" dirty="0"/>
              <a:t>Por isso, a inflação é um fator determinante quando falamos de investimentos de longo prazo ou em períodos com inflação alta, pois seu efeito é devastador e deve sempre ser levado em consideração</a:t>
            </a:r>
          </a:p>
        </p:txBody>
      </p:sp>
    </p:spTree>
    <p:extLst>
      <p:ext uri="{BB962C8B-B14F-4D97-AF65-F5344CB8AC3E}">
        <p14:creationId xmlns="" xmlns:p14="http://schemas.microsoft.com/office/powerpoint/2010/main" val="3439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99" t="29961" r="42616" b="12394"/>
          <a:stretch/>
        </p:blipFill>
        <p:spPr bwMode="auto">
          <a:xfrm>
            <a:off x="1331640" y="1247924"/>
            <a:ext cx="6480720" cy="455538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50000" endPos="2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7503" y="0"/>
            <a:ext cx="307916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>
                <a:solidFill>
                  <a:schemeClr val="accent3"/>
                </a:solidFill>
              </a:rPr>
              <a:t>ZONA DE CONFORTO X</a:t>
            </a:r>
          </a:p>
          <a:p>
            <a:r>
              <a:rPr lang="pt-BR" spc="0" dirty="0" smtClean="0">
                <a:solidFill>
                  <a:schemeClr val="accent3"/>
                </a:solidFill>
              </a:rPr>
              <a:t>AMBIENTE HOSTIL</a:t>
            </a:r>
          </a:p>
        </p:txBody>
      </p:sp>
    </p:spTree>
    <p:extLst>
      <p:ext uri="{BB962C8B-B14F-4D97-AF65-F5344CB8AC3E}">
        <p14:creationId xmlns="" xmlns:p14="http://schemas.microsoft.com/office/powerpoint/2010/main" val="19739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1999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  <a:latin typeface="+mj-lt"/>
              </a:rPr>
              <a:t>MATERIAL DE APOIO</a:t>
            </a:r>
            <a:endParaRPr lang="pt-B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9" y="1196752"/>
            <a:ext cx="50405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3"/>
                </a:solidFill>
              </a:rPr>
              <a:t> Cartilha sobre Finanças Pessoais e Investimentos (Instituto Educacional BM&amp;FBOVESPA )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3"/>
                </a:solidFill>
              </a:rPr>
              <a:t> Disponível no site da </a:t>
            </a:r>
            <a:r>
              <a:rPr lang="pt-BR" sz="2000" dirty="0" err="1" smtClean="0">
                <a:solidFill>
                  <a:schemeClr val="accent3"/>
                </a:solidFill>
              </a:rPr>
              <a:t>Previp</a:t>
            </a:r>
            <a:r>
              <a:rPr lang="pt-BR" sz="2000" dirty="0" smtClean="0">
                <a:solidFill>
                  <a:schemeClr val="accent3"/>
                </a:solidFill>
              </a:rPr>
              <a:t> /  Educação Financeira e Previdenciária/Extras!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chemeClr val="accent3"/>
              </a:solidFill>
            </a:endParaRPr>
          </a:p>
          <a:p>
            <a:pPr algn="just"/>
            <a:endParaRPr lang="pt-BR" sz="2000" u="sng" dirty="0" smtClean="0">
              <a:solidFill>
                <a:schemeClr val="accent3"/>
              </a:solidFill>
            </a:endParaRPr>
          </a:p>
          <a:p>
            <a:pPr algn="just"/>
            <a:endParaRPr lang="pt-BR" sz="2000" u="sng" dirty="0" smtClean="0">
              <a:solidFill>
                <a:schemeClr val="accent3"/>
              </a:solidFill>
            </a:endParaRPr>
          </a:p>
          <a:p>
            <a:pPr algn="just"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70C0"/>
                </a:solidFill>
              </a:rPr>
              <a:t> </a:t>
            </a:r>
            <a:r>
              <a:rPr lang="pt-BR" sz="2000" dirty="0" smtClean="0">
                <a:solidFill>
                  <a:schemeClr val="accent3"/>
                </a:solidFill>
              </a:rPr>
              <a:t>Curso on-line sobre Educação Financeira e Investimentos com o professor André Massaro (Instituto Educacional BM&amp;FBOVESPA)</a:t>
            </a:r>
          </a:p>
          <a:p>
            <a:pPr lvl="1"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3"/>
                </a:solidFill>
              </a:rPr>
              <a:t>Disponível na página inicial do site da </a:t>
            </a:r>
            <a:r>
              <a:rPr lang="pt-BR" sz="2000" dirty="0" err="1" smtClean="0">
                <a:solidFill>
                  <a:schemeClr val="accent3"/>
                </a:solidFill>
              </a:rPr>
              <a:t>Previp</a:t>
            </a:r>
            <a:r>
              <a:rPr lang="pt-BR" sz="2000" dirty="0" smtClean="0">
                <a:solidFill>
                  <a:schemeClr val="accent3"/>
                </a:solidFill>
              </a:rPr>
              <a:t>, em Notícias!</a:t>
            </a:r>
            <a:endParaRPr lang="pt-BR" sz="20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71290"/>
            <a:ext cx="1964829" cy="18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644" t="15894" r="19442" b="7285"/>
          <a:stretch>
            <a:fillRect/>
          </a:stretch>
        </p:blipFill>
        <p:spPr bwMode="auto">
          <a:xfrm>
            <a:off x="5940152" y="3717032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130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19998"/>
            <a:ext cx="29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  <a:latin typeface="+mj-lt"/>
              </a:rPr>
              <a:t>REGULAMENTO PREVIP </a:t>
            </a:r>
            <a:endParaRPr lang="pt-B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9237" y="3789040"/>
            <a:ext cx="4448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u="sng" dirty="0" smtClean="0">
              <a:solidFill>
                <a:schemeClr val="accent3"/>
              </a:solidFill>
              <a:hlinkClick r:id="rId2"/>
            </a:endParaRPr>
          </a:p>
          <a:p>
            <a:r>
              <a:rPr lang="pt-BR" sz="2000" u="sng" dirty="0" smtClean="0">
                <a:solidFill>
                  <a:srgbClr val="0070C0"/>
                </a:solidFill>
                <a:hlinkClick r:id="rId2"/>
              </a:rPr>
              <a:t>www.previp.com.br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78092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accent4"/>
              </a:solidFill>
            </a:endParaRPr>
          </a:p>
          <a:p>
            <a:r>
              <a:rPr lang="pt-BR" sz="2000" dirty="0" smtClean="0">
                <a:solidFill>
                  <a:schemeClr val="accent4"/>
                </a:solidFill>
              </a:rPr>
              <a:t>Para maiores detalhes consultar o  regulamento da </a:t>
            </a:r>
            <a:r>
              <a:rPr lang="pt-BR" sz="2000" dirty="0" err="1" smtClean="0">
                <a:solidFill>
                  <a:schemeClr val="accent3"/>
                </a:solidFill>
              </a:rPr>
              <a:t>PrevIP</a:t>
            </a:r>
            <a:r>
              <a:rPr lang="pt-BR" sz="2000" dirty="0" smtClean="0">
                <a:solidFill>
                  <a:schemeClr val="accent3"/>
                </a:solidFill>
              </a:rPr>
              <a:t>.</a:t>
            </a:r>
            <a:endParaRPr lang="pt-BR" sz="2000" dirty="0">
              <a:solidFill>
                <a:schemeClr val="accent3"/>
              </a:solidFill>
            </a:endParaRPr>
          </a:p>
        </p:txBody>
      </p:sp>
      <p:sp>
        <p:nvSpPr>
          <p:cNvPr id="7" name="Explosão 1 6"/>
          <p:cNvSpPr/>
          <p:nvPr/>
        </p:nvSpPr>
        <p:spPr>
          <a:xfrm rot="1375428">
            <a:off x="7008325" y="1421617"/>
            <a:ext cx="2058122" cy="1372731"/>
          </a:xfrm>
          <a:prstGeom prst="irregularSeal1">
            <a:avLst/>
          </a:prstGeom>
          <a:solidFill>
            <a:srgbClr val="FF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Importante  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3"/>
                </a:solidFill>
              </a:rPr>
              <a:t>Oportunidade de mudança de perfil e % de recebimento de renda:</a:t>
            </a:r>
          </a:p>
          <a:p>
            <a:endParaRPr lang="pt-BR" sz="2000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/>
                </a:solidFill>
              </a:rPr>
              <a:t>Fevereiro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/>
                </a:solidFill>
              </a:rPr>
              <a:t>Agosto </a:t>
            </a:r>
            <a:endParaRPr lang="pt-BR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300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3850" y="1484784"/>
            <a:ext cx="8496622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6700" lvl="1" indent="-266700" eaLnBrk="1" hangingPunct="1">
              <a:buClr>
                <a:srgbClr val="00B050"/>
              </a:buClr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  <a:latin typeface="Arial"/>
              </a:rPr>
              <a:t>Da maneira como estou vivendo, e na idade que tenho hoje, poderei chegar à meia-idade e à aposentadoria sem ter motivos para preocupação? </a:t>
            </a:r>
            <a:endParaRPr lang="pt-BR" sz="1800" dirty="0" smtClean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0" lvl="1" indent="0" eaLnBrk="1" hangingPunct="1">
              <a:buClr>
                <a:srgbClr val="00B050"/>
              </a:buClr>
              <a:buNone/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  <a:latin typeface="Arial"/>
              </a:rPr>
              <a:t/>
            </a:r>
            <a:br>
              <a:rPr lang="pt-BR" sz="1800" dirty="0">
                <a:solidFill>
                  <a:prstClr val="white">
                    <a:lumMod val="50000"/>
                  </a:prstClr>
                </a:solidFill>
                <a:latin typeface="Arial"/>
              </a:rPr>
            </a:br>
            <a:endParaRPr lang="pt-BR" sz="1800" dirty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  <a:latin typeface="Arial"/>
              </a:rPr>
              <a:t>Estou aumentando o meu patrimônio ou vagarosamente dilapidando as reservas e bens que disponho no momento</a:t>
            </a: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?</a:t>
            </a:r>
          </a:p>
          <a:p>
            <a:pPr marL="0" lvl="1" indent="0" eaLnBrk="1" hangingPunct="1">
              <a:buClr>
                <a:srgbClr val="00B050"/>
              </a:buClr>
              <a:buNone/>
            </a:pPr>
            <a:endParaRPr lang="pt-BR" sz="1800" dirty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endParaRPr lang="pt-BR" sz="1800" dirty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  <a:latin typeface="Arial"/>
              </a:rPr>
              <a:t>Tenho perfeito conhecimento para onde está indo meu dinheiro</a:t>
            </a: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?</a:t>
            </a:r>
          </a:p>
          <a:p>
            <a:pPr marL="0" lvl="1" indent="0" eaLnBrk="1" hangingPunct="1">
              <a:buClr>
                <a:srgbClr val="00B050"/>
              </a:buClr>
              <a:buNone/>
            </a:pPr>
            <a:endParaRPr lang="pt-BR" sz="1800" dirty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endParaRPr lang="pt-BR" sz="1800" dirty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  <a:latin typeface="Arial"/>
              </a:rPr>
              <a:t>Conto com uma estratégia consistente de receitas e despesas</a:t>
            </a: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?</a:t>
            </a:r>
            <a:endParaRPr lang="pt-BR" altLang="pt-BR" sz="20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3" y="0"/>
            <a:ext cx="3384377" cy="7647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>PLANEJANDO O FUTURO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788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845938" y="2852936"/>
            <a:ext cx="3672408" cy="504056"/>
            <a:chOff x="1799692" y="5301208"/>
            <a:chExt cx="3384376" cy="504056"/>
          </a:xfrm>
        </p:grpSpPr>
        <p:sp>
          <p:nvSpPr>
            <p:cNvPr id="10" name="Retângulo de cantos arredondados 9">
              <a:hlinkClick r:id="rId2"/>
            </p:cNvPr>
            <p:cNvSpPr/>
            <p:nvPr/>
          </p:nvSpPr>
          <p:spPr>
            <a:xfrm>
              <a:off x="1799692" y="5301208"/>
              <a:ext cx="3384376" cy="50405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hlinkClick r:id="rId2"/>
            </p:cNvPr>
            <p:cNvSpPr/>
            <p:nvPr/>
          </p:nvSpPr>
          <p:spPr>
            <a:xfrm>
              <a:off x="1799692" y="5383959"/>
              <a:ext cx="33843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www.bmfbovespa.com.br/educacional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Espaço Reservado para Texto 6"/>
          <p:cNvSpPr txBox="1">
            <a:spLocks/>
          </p:cNvSpPr>
          <p:nvPr/>
        </p:nvSpPr>
        <p:spPr>
          <a:xfrm>
            <a:off x="899592" y="2492896"/>
            <a:ext cx="3744416" cy="2853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pt-BR" sz="11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Visite o site do Instituto Educacional BM&amp;FBOVESPA</a:t>
            </a:r>
            <a:endParaRPr lang="en-US" sz="11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Espaço Reservado para Texto 6"/>
          <p:cNvSpPr txBox="1">
            <a:spLocks/>
          </p:cNvSpPr>
          <p:nvPr/>
        </p:nvSpPr>
        <p:spPr>
          <a:xfrm>
            <a:off x="323528" y="4139788"/>
            <a:ext cx="684076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4" name="Imagem 1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5495"/>
            <a:ext cx="400110" cy="400110"/>
          </a:xfrm>
          <a:prstGeom prst="rect">
            <a:avLst/>
          </a:prstGeom>
        </p:spPr>
      </p:pic>
      <p:pic>
        <p:nvPicPr>
          <p:cNvPr id="15" name="Imagem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9464"/>
            <a:ext cx="400110" cy="325287"/>
          </a:xfrm>
          <a:prstGeom prst="rect">
            <a:avLst/>
          </a:prstGeom>
        </p:spPr>
      </p:pic>
      <p:pic>
        <p:nvPicPr>
          <p:cNvPr id="16" name="Imagem 1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610"/>
            <a:ext cx="400110" cy="400110"/>
          </a:xfrm>
          <a:prstGeom prst="rect">
            <a:avLst/>
          </a:prstGeom>
        </p:spPr>
      </p:pic>
      <p:sp>
        <p:nvSpPr>
          <p:cNvPr id="17" name="Retângulo 16">
            <a:hlinkClick r:id="rId7"/>
          </p:cNvPr>
          <p:cNvSpPr/>
          <p:nvPr/>
        </p:nvSpPr>
        <p:spPr>
          <a:xfrm>
            <a:off x="1373559" y="508610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facebook.com/bolsapravoce</a:t>
            </a: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17">
            <a:hlinkClick r:id="rId5"/>
          </p:cNvPr>
          <p:cNvSpPr/>
          <p:nvPr/>
        </p:nvSpPr>
        <p:spPr>
          <a:xfrm>
            <a:off x="1373559" y="1124744"/>
            <a:ext cx="1848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@BMFBOVESPA</a:t>
            </a: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18">
            <a:hlinkClick r:id="rId3" action="ppaction://hlinkfile"/>
          </p:cNvPr>
          <p:cNvSpPr/>
          <p:nvPr/>
        </p:nvSpPr>
        <p:spPr>
          <a:xfrm>
            <a:off x="1373559" y="1772816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youtube.com/bmfbovespa</a:t>
            </a: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5076056" y="424840"/>
            <a:ext cx="3312368" cy="4341856"/>
            <a:chOff x="5076056" y="424840"/>
            <a:chExt cx="3312368" cy="4341856"/>
          </a:xfrm>
        </p:grpSpPr>
        <p:sp>
          <p:nvSpPr>
            <p:cNvPr id="27" name="CaixaDeTexto 26"/>
            <p:cNvSpPr txBox="1"/>
            <p:nvPr/>
          </p:nvSpPr>
          <p:spPr>
            <a:xfrm>
              <a:off x="5076056" y="424840"/>
              <a:ext cx="331236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Em busca de alternativas </a:t>
              </a:r>
              <a:b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de investimento?</a:t>
              </a:r>
              <a:b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endParaRPr lang="en-US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AE4D"/>
                  </a:solidFill>
                </a:rPr>
                <a:t>No </a:t>
              </a:r>
              <a:r>
                <a:rPr lang="en-US" b="1" i="1" dirty="0" smtClean="0">
                  <a:solidFill>
                    <a:srgbClr val="00AE4D"/>
                  </a:solidFill>
                </a:rPr>
                <a:t>Guia de Investimentos </a:t>
              </a:r>
              <a:r>
                <a:rPr lang="en-US" b="1" dirty="0" smtClean="0">
                  <a:solidFill>
                    <a:srgbClr val="00AE4D"/>
                  </a:solidFill>
                </a:rPr>
                <a:t>da Bolsa tem. 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/>
              </a:r>
              <a:b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Baixe agora o seu.</a:t>
              </a:r>
            </a:p>
            <a:p>
              <a:endParaRPr lang="en-US" dirty="0" smtClean="0"/>
            </a:p>
            <a:p>
              <a:endParaRPr lang="pt-BR" dirty="0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5892247" y="2966696"/>
              <a:ext cx="1800000" cy="1800000"/>
              <a:chOff x="6156176" y="3140968"/>
              <a:chExt cx="1800000" cy="1800000"/>
            </a:xfrm>
          </p:grpSpPr>
          <p:sp>
            <p:nvSpPr>
              <p:cNvPr id="29" name="Retângulo de cantos arredondados 28"/>
              <p:cNvSpPr/>
              <p:nvPr/>
            </p:nvSpPr>
            <p:spPr>
              <a:xfrm>
                <a:off x="6156176" y="3140968"/>
                <a:ext cx="1800000" cy="180000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30" name="Picture 2" descr="C:\Users\gpagotti\Desktop\JOB PARA SEXTA QUE VEM - 04.07.14\qrcodedownloa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5380" y="3276768"/>
                <a:ext cx="1541592" cy="1541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40" y="2314872"/>
            <a:ext cx="2921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nacorreia\Desktop\lalal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40" y="3866696"/>
            <a:ext cx="889664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Logotipo Poupar e Viver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15804" b="91281" l="0" r="100000">
                        <a14:foregroundMark x1="8665" y1="44414" x2="9233" y2="22071"/>
                        <a14:foregroundMark x1="20881" y1="29155" x2="22159" y2="21253"/>
                        <a14:foregroundMark x1="20028" y1="32425" x2="22159" y2="44414"/>
                        <a14:foregroundMark x1="11506" y1="38147" x2="15199" y2="31880"/>
                        <a14:foregroundMark x1="31534" y1="24796" x2="32813" y2="43597"/>
                        <a14:foregroundMark x1="24148" y1="44959" x2="27131" y2="38965"/>
                        <a14:foregroundMark x1="34375" y1="45232" x2="39347" y2="39510"/>
                        <a14:foregroundMark x1="38920" y1="36512" x2="38636" y2="21253"/>
                        <a14:foregroundMark x1="44318" y1="23978" x2="43608" y2="41417"/>
                        <a14:foregroundMark x1="46307" y1="37875" x2="50142" y2="34877"/>
                        <a14:foregroundMark x1="55540" y1="28338" x2="55540" y2="45232"/>
                        <a14:foregroundMark x1="67472" y1="24523" x2="67330" y2="41417"/>
                        <a14:foregroundMark x1="55540" y1="26975" x2="57813" y2="22343"/>
                        <a14:foregroundMark x1="8523" y1="61853" x2="12642" y2="81199"/>
                        <a14:foregroundMark x1="58381" y1="37057" x2="62358" y2="35695"/>
                        <a14:foregroundMark x1="62358" y1="45232" x2="61648" y2="22888"/>
                        <a14:foregroundMark x1="27557" y1="36240" x2="26989" y2="22343"/>
                        <a14:foregroundMark x1="70170" y1="23161" x2="73864" y2="24523"/>
                        <a14:foregroundMark x1="12216" y1="83924" x2="16051" y2="64850"/>
                        <a14:foregroundMark x1="16335" y1="64578" x2="17614" y2="58583"/>
                        <a14:foregroundMark x1="22585" y1="83106" x2="21591" y2="57766"/>
                        <a14:foregroundMark x1="26705" y1="60763" x2="30398" y2="81199"/>
                        <a14:foregroundMark x1="32102" y1="77657" x2="35369" y2="59128"/>
                        <a14:foregroundMark x1="39915" y1="60218" x2="40341" y2="82016"/>
                        <a14:foregroundMark x1="41761" y1="83106" x2="47301" y2="83651"/>
                        <a14:foregroundMark x1="72585" y1="36512" x2="74006" y2="42779"/>
                        <a14:foregroundMark x1="50142" y1="33515" x2="50426" y2="21526"/>
                        <a14:foregroundMark x1="11506" y1="22888" x2="14631" y2="24523"/>
                        <a14:foregroundMark x1="41477" y1="60218" x2="46449" y2="59401"/>
                        <a14:foregroundMark x1="51847" y1="83924" x2="51847" y2="59128"/>
                        <a14:foregroundMark x1="54972" y1="59401" x2="59091" y2="62398"/>
                        <a14:foregroundMark x1="58807" y1="67302" x2="56534" y2="72480"/>
                        <a14:foregroundMark x1="14915" y1="55313" x2="12784" y2="49864"/>
                        <a14:backgroundMark x1="12784" y1="53406" x2="12784" y2="53406"/>
                        <a14:backgroundMark x1="13494" y1="48229" x2="13494" y2="48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555" y="3938704"/>
            <a:ext cx="1458912" cy="76009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064500" cy="4968875"/>
          </a:xfrm>
        </p:spPr>
        <p:txBody>
          <a:bodyPr/>
          <a:lstStyle/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</a:rPr>
              <a:t>Com </a:t>
            </a: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o quadro do seu </a:t>
            </a:r>
            <a:r>
              <a:rPr lang="pt-BR" sz="1800" b="1" dirty="0">
                <a:solidFill>
                  <a:srgbClr val="00AE4D"/>
                </a:solidFill>
              </a:rPr>
              <a:t>orçamento pessoal </a:t>
            </a: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fica mais fácil você visualizar </a:t>
            </a: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</a:rPr>
              <a:t>onde estão </a:t>
            </a: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ocorrendo os gastos excessivos e desperdícios </a:t>
            </a:r>
            <a:br>
              <a:rPr lang="pt-BR" sz="1800" dirty="0">
                <a:solidFill>
                  <a:prstClr val="white">
                    <a:lumMod val="50000"/>
                  </a:prstClr>
                </a:solidFill>
              </a:rPr>
            </a:br>
            <a:endParaRPr lang="pt-BR" sz="1800" dirty="0">
              <a:solidFill>
                <a:prstClr val="white">
                  <a:lumMod val="50000"/>
                </a:prstClr>
              </a:solidFill>
            </a:endParaRP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As decisões de cortes também são mais fáceis de se tomar tendo-se como base um orçamento organizado, sendo possível perceber com clareza o que realmente é necessário para sua vida </a:t>
            </a: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endParaRPr lang="pt-BR" sz="1800" dirty="0">
              <a:solidFill>
                <a:prstClr val="white">
                  <a:lumMod val="50000"/>
                </a:prstClr>
              </a:solidFill>
            </a:endParaRP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Ter em mente que será necessário um determinado tempo para os ajustes, </a:t>
            </a:r>
            <a:br>
              <a:rPr lang="pt-BR" sz="18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pt-BR" sz="1800" b="1" dirty="0">
                <a:solidFill>
                  <a:srgbClr val="00AE4D"/>
                </a:solidFill>
              </a:rPr>
              <a:t>os resultados não virão da noite para o dia</a:t>
            </a: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, será preciso abrir mão do consumo de certas coisas agora </a:t>
            </a: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endParaRPr lang="pt-BR" sz="1800" dirty="0">
              <a:solidFill>
                <a:prstClr val="white">
                  <a:lumMod val="50000"/>
                </a:prstClr>
              </a:solidFill>
            </a:endParaRP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Com disciplina e determinação, bem antes do que se imagina você terá condições de voltar a fazer e a comprar aquilo que gosta, sem o peso na consciência por estar se endividando ou comprometendo suas economias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3" y="0"/>
            <a:ext cx="3384377" cy="7647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>FORTALECENDO </a:t>
            </a:r>
          </a:p>
          <a:p>
            <a:r>
              <a:rPr lang="pt-BR" spc="0" dirty="0" smtClean="0"/>
              <a:t>AS SUAS BASES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1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7503" y="0"/>
            <a:ext cx="3384377" cy="7647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>ESTABELECENDO PRIORIDADES</a:t>
            </a:r>
            <a:endParaRPr lang="en-US" dirty="0"/>
          </a:p>
        </p:txBody>
      </p:sp>
      <p:sp>
        <p:nvSpPr>
          <p:cNvPr id="8" name="Subtítulo 1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064500" cy="4680520"/>
          </a:xfrm>
        </p:spPr>
        <p:txBody>
          <a:bodyPr/>
          <a:lstStyle/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Observe se sua meta é compatível com a sua realidade. Não adianta definir uma meta de longo prazo para um período de curto prazo</a:t>
            </a:r>
            <a:br>
              <a:rPr lang="pt-BR" sz="1800" dirty="0">
                <a:solidFill>
                  <a:prstClr val="white">
                    <a:lumMod val="50000"/>
                  </a:prstClr>
                </a:solidFill>
              </a:rPr>
            </a:br>
            <a:endParaRPr lang="pt-BR" sz="1800" dirty="0">
              <a:solidFill>
                <a:prstClr val="white">
                  <a:lumMod val="50000"/>
                </a:prstClr>
              </a:solidFill>
            </a:endParaRP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Defina datas e períodos para atingir o alvo, faça revisões periódicas para avaliar  </a:t>
            </a: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</a:rPr>
              <a:t>se </a:t>
            </a:r>
            <a:r>
              <a:rPr lang="pt-BR" sz="1800" dirty="0" smtClean="0">
                <a:solidFill>
                  <a:schemeClr val="accent4"/>
                </a:solidFill>
              </a:rPr>
              <a:t>houve</a:t>
            </a: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</a:rPr>
              <a:t> progresso</a:t>
            </a: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endParaRPr lang="pt-BR" sz="18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r>
              <a:rPr lang="pt-BR" sz="1800" dirty="0">
                <a:solidFill>
                  <a:prstClr val="white">
                    <a:lumMod val="50000"/>
                  </a:prstClr>
                </a:solidFill>
              </a:rPr>
              <a:t>Evite valorizar apenas os objetivos de curto prazo, negligenciando a </a:t>
            </a:r>
            <a:r>
              <a:rPr lang="pt-BR" sz="1800" dirty="0" smtClean="0">
                <a:solidFill>
                  <a:prstClr val="white">
                    <a:lumMod val="50000"/>
                  </a:prstClr>
                </a:solidFill>
              </a:rPr>
              <a:t>aposentadoria</a:t>
            </a: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endParaRPr lang="pt-BR" sz="18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0" lvl="1" algn="l">
              <a:buClr>
                <a:srgbClr val="00B050"/>
              </a:buClr>
            </a:pPr>
            <a:endParaRPr lang="pt-BR" sz="18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0" lvl="1" algn="l">
              <a:buClr>
                <a:srgbClr val="00B050"/>
              </a:buClr>
            </a:pPr>
            <a:endParaRPr lang="pt-BR" sz="18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0" lvl="1" algn="l">
              <a:buClr>
                <a:srgbClr val="00B050"/>
              </a:buClr>
            </a:pPr>
            <a:r>
              <a:rPr lang="pt-BR" sz="1800" b="1" dirty="0" smtClean="0">
                <a:solidFill>
                  <a:prstClr val="white">
                    <a:lumMod val="50000"/>
                  </a:prstClr>
                </a:solidFill>
              </a:rPr>
              <a:t>A </a:t>
            </a:r>
            <a:r>
              <a:rPr lang="pt-BR" sz="1800" b="1" dirty="0">
                <a:solidFill>
                  <a:prstClr val="white">
                    <a:lumMod val="50000"/>
                  </a:prstClr>
                </a:solidFill>
              </a:rPr>
              <a:t>oportunidade de economia está nas pequenas despesas que somadas corroem o nosso </a:t>
            </a:r>
            <a:r>
              <a:rPr lang="pt-BR" sz="1800" b="1" dirty="0" smtClean="0">
                <a:solidFill>
                  <a:prstClr val="white">
                    <a:lumMod val="50000"/>
                  </a:prstClr>
                </a:solidFill>
              </a:rPr>
              <a:t>orçamento</a:t>
            </a:r>
          </a:p>
          <a:p>
            <a:pPr marL="0" lvl="1" algn="l">
              <a:buClr>
                <a:srgbClr val="00B050"/>
              </a:buClr>
            </a:pPr>
            <a:endParaRPr lang="pt-BR" sz="18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0" lvl="1" algn="l">
              <a:buClr>
                <a:srgbClr val="00B050"/>
              </a:buClr>
            </a:pPr>
            <a:endParaRPr lang="pt-BR" sz="1800" b="1" dirty="0">
              <a:solidFill>
                <a:prstClr val="white">
                  <a:lumMod val="50000"/>
                </a:prstClr>
              </a:solidFill>
            </a:endParaRPr>
          </a:p>
          <a:p>
            <a:pPr marL="266700" lvl="1" indent="-266700" algn="l">
              <a:buClr>
                <a:srgbClr val="00B050"/>
              </a:buClr>
              <a:buFont typeface="Arial" pitchFamily="34" charset="0"/>
              <a:buChar char="–"/>
            </a:pPr>
            <a:endParaRPr lang="pt-BR" sz="1800" dirty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800" dirty="0"/>
          </a:p>
        </p:txBody>
      </p:sp>
      <p:sp>
        <p:nvSpPr>
          <p:cNvPr id="9" name="Espaço Reservado para Texto 13"/>
          <p:cNvSpPr txBox="1">
            <a:spLocks/>
          </p:cNvSpPr>
          <p:nvPr/>
        </p:nvSpPr>
        <p:spPr>
          <a:xfrm>
            <a:off x="395536" y="3933056"/>
            <a:ext cx="8604448" cy="72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-150">
                <a:solidFill>
                  <a:srgbClr val="00478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spc="0" dirty="0" smtClean="0">
                <a:solidFill>
                  <a:srgbClr val="00AE4D"/>
                </a:solidFill>
              </a:rPr>
              <a:t> Cortando despesas</a:t>
            </a:r>
          </a:p>
        </p:txBody>
      </p:sp>
    </p:spTree>
    <p:extLst>
      <p:ext uri="{BB962C8B-B14F-4D97-AF65-F5344CB8AC3E}">
        <p14:creationId xmlns="" xmlns:p14="http://schemas.microsoft.com/office/powerpoint/2010/main" val="33679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2276475"/>
            <a:ext cx="8424863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pt-BR" altLang="pt-BR" sz="2800" dirty="0">
                <a:latin typeface="Times New Roman" pitchFamily="18" charset="0"/>
              </a:rPr>
              <a:t> </a:t>
            </a:r>
            <a:endParaRPr lang="pt-BR" altLang="pt-BR" sz="2400" dirty="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  <a:buFontTx/>
              <a:buChar char="•"/>
            </a:pPr>
            <a:endParaRPr lang="pt-BR" altLang="pt-BR" sz="2400" dirty="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  <a:buFontTx/>
              <a:buChar char="•"/>
            </a:pPr>
            <a:endParaRPr lang="pt-BR" altLang="pt-BR" sz="2400" dirty="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  <a:buFontTx/>
              <a:buChar char="•"/>
            </a:pPr>
            <a:endParaRPr lang="pt-BR" altLang="pt-BR" sz="2800" dirty="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  <a:buFontTx/>
              <a:buChar char="•"/>
            </a:pPr>
            <a:endParaRPr lang="pt-BR" altLang="pt-BR" sz="2800" dirty="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6906" y="1484784"/>
            <a:ext cx="7632700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6700" lvl="1" indent="-266700" eaLnBrk="1" hangingPunct="1">
              <a:buClr>
                <a:srgbClr val="00B050"/>
              </a:buClr>
            </a:pP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>O sistema oficial o INSS não poderá suprir a perda de renda que ocorrerá </a:t>
            </a:r>
            <a:r>
              <a:rPr lang="pt-BR" sz="1800" dirty="0" smtClean="0">
                <a:solidFill>
                  <a:srgbClr val="F2F2F2">
                    <a:lumMod val="50000"/>
                  </a:srgbClr>
                </a:solidFill>
                <a:latin typeface="Arial"/>
              </a:rPr>
              <a:t>na </a:t>
            </a: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>época da aposentadoria</a:t>
            </a:r>
          </a:p>
          <a:p>
            <a:pPr marL="266700" lvl="1" indent="-266700" eaLnBrk="1" hangingPunct="1">
              <a:buClr>
                <a:srgbClr val="00B050"/>
              </a:buClr>
            </a:pPr>
            <a:endParaRPr lang="pt-BR" sz="1800" dirty="0" smtClean="0">
              <a:solidFill>
                <a:srgbClr val="F2F2F2">
                  <a:lumMod val="50000"/>
                </a:srgb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endParaRPr lang="pt-BR" sz="1800" dirty="0">
              <a:solidFill>
                <a:srgbClr val="F2F2F2">
                  <a:lumMod val="50000"/>
                </a:srgb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>Aumento da expectativa de vida média – homens  </a:t>
            </a:r>
            <a:r>
              <a:rPr lang="pt-BR" sz="1800" dirty="0" smtClean="0">
                <a:solidFill>
                  <a:srgbClr val="F2F2F2">
                    <a:lumMod val="50000"/>
                  </a:srgbClr>
                </a:solidFill>
                <a:latin typeface="Arial"/>
              </a:rPr>
              <a:t>70 </a:t>
            </a: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>anos e para </a:t>
            </a:r>
            <a:b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</a:b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>as mulheres </a:t>
            </a:r>
            <a:r>
              <a:rPr lang="pt-BR" sz="1800" dirty="0" smtClean="0">
                <a:solidFill>
                  <a:srgbClr val="F2F2F2">
                    <a:lumMod val="50000"/>
                  </a:srgbClr>
                </a:solidFill>
                <a:latin typeface="Arial"/>
              </a:rPr>
              <a:t>78 anos – esperança de vida media 74 anos (IBGE – 2012) </a:t>
            </a:r>
          </a:p>
          <a:p>
            <a:pPr marL="266700" lvl="1" indent="-266700" eaLnBrk="1" hangingPunct="1">
              <a:buClr>
                <a:srgbClr val="00B050"/>
              </a:buClr>
            </a:pPr>
            <a:endParaRPr lang="pt-BR" sz="1800" dirty="0" smtClean="0">
              <a:solidFill>
                <a:srgbClr val="F2F2F2">
                  <a:lumMod val="50000"/>
                </a:srgb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endParaRPr lang="pt-BR" sz="1800" dirty="0" smtClean="0">
              <a:solidFill>
                <a:srgbClr val="F2F2F2">
                  <a:lumMod val="50000"/>
                </a:srgbClr>
              </a:solidFill>
              <a:latin typeface="Arial"/>
            </a:endParaRPr>
          </a:p>
          <a:p>
            <a:pPr marL="266700" lvl="1" indent="-266700" eaLnBrk="1" hangingPunct="1">
              <a:buClr>
                <a:srgbClr val="00B050"/>
              </a:buClr>
            </a:pPr>
            <a:r>
              <a:rPr lang="pt-BR" sz="1800" dirty="0" smtClean="0">
                <a:solidFill>
                  <a:srgbClr val="F2F2F2">
                    <a:lumMod val="50000"/>
                  </a:srgbClr>
                </a:solidFill>
                <a:latin typeface="Arial"/>
              </a:rPr>
              <a:t>Diante </a:t>
            </a: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>destes fatos a pergunta que cabe </a:t>
            </a:r>
            <a:r>
              <a:rPr lang="pt-BR" sz="1800" b="1" dirty="0" smtClean="0">
                <a:solidFill>
                  <a:srgbClr val="00AE4D"/>
                </a:solidFill>
                <a:latin typeface="Arial"/>
              </a:rPr>
              <a:t>“Que </a:t>
            </a:r>
            <a:r>
              <a:rPr lang="pt-BR" sz="1800" b="1" dirty="0">
                <a:solidFill>
                  <a:srgbClr val="00AE4D"/>
                </a:solidFill>
                <a:latin typeface="Arial"/>
              </a:rPr>
              <a:t>estilo de </a:t>
            </a:r>
            <a:r>
              <a:rPr lang="pt-BR" sz="1800" b="1" dirty="0" smtClean="0">
                <a:solidFill>
                  <a:srgbClr val="00AE4D"/>
                </a:solidFill>
                <a:latin typeface="Arial"/>
              </a:rPr>
              <a:t>vida você pretende </a:t>
            </a:r>
            <a:r>
              <a:rPr lang="pt-BR" sz="1800" b="1" dirty="0">
                <a:solidFill>
                  <a:srgbClr val="00AE4D"/>
                </a:solidFill>
                <a:latin typeface="Arial"/>
              </a:rPr>
              <a:t>ter quando chegar a época da aposentadoria</a:t>
            </a:r>
            <a:r>
              <a:rPr lang="pt-BR" sz="1800" b="1" dirty="0" smtClean="0">
                <a:solidFill>
                  <a:srgbClr val="00AE4D"/>
                </a:solidFill>
                <a:latin typeface="Arial"/>
              </a:rPr>
              <a:t>?”</a:t>
            </a: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/>
            </a:r>
            <a:b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</a:br>
            <a:r>
              <a:rPr lang="pt-BR" sz="1800" dirty="0" smtClean="0">
                <a:solidFill>
                  <a:srgbClr val="F2F2F2">
                    <a:lumMod val="50000"/>
                  </a:srgbClr>
                </a:solidFill>
                <a:latin typeface="Arial"/>
              </a:rPr>
              <a:t>Ser dependente </a:t>
            </a:r>
            <a:r>
              <a:rPr lang="pt-BR" sz="1800" dirty="0">
                <a:solidFill>
                  <a:srgbClr val="F2F2F2">
                    <a:lumMod val="50000"/>
                  </a:srgbClr>
                </a:solidFill>
                <a:latin typeface="Arial"/>
              </a:rPr>
              <a:t>da ajuda de familiares ou ter reservas financeiras suficientes que lhes garanta qualidade de vida e a possibilidade de realização dos seus sonhos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3" y="0"/>
            <a:ext cx="3384377" cy="7647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5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0" dirty="0" smtClean="0"/>
              <a:t>PREPARE-SE PARA </a:t>
            </a:r>
          </a:p>
          <a:p>
            <a:r>
              <a:rPr lang="pt-BR" spc="0" dirty="0" smtClean="0"/>
              <a:t>A APOSENTADORIA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976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i="1" spc="0" dirty="0" smtClean="0"/>
              <a:t/>
            </a:r>
            <a:br>
              <a:rPr lang="pt-BR" sz="1800" i="1" spc="0" dirty="0" smtClean="0"/>
            </a:br>
            <a:r>
              <a:rPr lang="pt-BR" sz="1800" i="1" spc="0" dirty="0" smtClean="0"/>
              <a:t>ARMADILHA DA </a:t>
            </a:r>
            <a:br>
              <a:rPr lang="pt-BR" sz="1800" i="1" spc="0" dirty="0" smtClean="0"/>
            </a:br>
            <a:r>
              <a:rPr lang="pt-BR" sz="1800" i="1" spc="0" dirty="0" smtClean="0"/>
              <a:t>VULNERABILIDADE</a:t>
            </a:r>
            <a:r>
              <a:rPr lang="pt-BR" sz="1800" i="1" spc="0" dirty="0"/>
              <a:t/>
            </a:r>
            <a:br>
              <a:rPr lang="pt-BR" sz="1800" i="1" spc="0" dirty="0"/>
            </a:br>
            <a:r>
              <a:rPr lang="pt-BR" sz="1800" i="1" spc="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1412776"/>
            <a:ext cx="8496944" cy="4968552"/>
          </a:xfrm>
        </p:spPr>
        <p:txBody>
          <a:bodyPr/>
          <a:lstStyle/>
          <a:p>
            <a:pPr marL="0" lvl="1" indent="0">
              <a:buNone/>
            </a:pPr>
            <a:r>
              <a:rPr lang="pt-BR" dirty="0" smtClean="0"/>
              <a:t>Pesquisa </a:t>
            </a:r>
            <a:r>
              <a:rPr lang="pt-BR" dirty="0"/>
              <a:t>feita pelo </a:t>
            </a:r>
            <a:r>
              <a:rPr lang="pt-BR" b="1" dirty="0">
                <a:solidFill>
                  <a:srgbClr val="00AE4D"/>
                </a:solidFill>
              </a:rPr>
              <a:t>Oxford </a:t>
            </a:r>
            <a:r>
              <a:rPr lang="pt-BR" b="1" dirty="0" err="1">
                <a:solidFill>
                  <a:srgbClr val="00AE4D"/>
                </a:solidFill>
              </a:rPr>
              <a:t>Institute</a:t>
            </a:r>
            <a:r>
              <a:rPr lang="pt-BR" b="1" dirty="0">
                <a:solidFill>
                  <a:srgbClr val="00AE4D"/>
                </a:solidFill>
              </a:rPr>
              <a:t> </a:t>
            </a:r>
            <a:r>
              <a:rPr lang="pt-BR" b="1" dirty="0" err="1">
                <a:solidFill>
                  <a:srgbClr val="00AE4D"/>
                </a:solidFill>
              </a:rPr>
              <a:t>of</a:t>
            </a:r>
            <a:r>
              <a:rPr lang="pt-BR" b="1" dirty="0">
                <a:solidFill>
                  <a:srgbClr val="00AE4D"/>
                </a:solidFill>
              </a:rPr>
              <a:t> </a:t>
            </a:r>
            <a:r>
              <a:rPr lang="pt-BR" b="1" dirty="0" err="1">
                <a:solidFill>
                  <a:srgbClr val="00AE4D"/>
                </a:solidFill>
              </a:rPr>
              <a:t>Ageing</a:t>
            </a:r>
            <a:r>
              <a:rPr lang="pt-BR" dirty="0"/>
              <a:t> em 25 </a:t>
            </a:r>
            <a:r>
              <a:rPr lang="pt-BR" dirty="0" smtClean="0"/>
              <a:t>países, a </a:t>
            </a:r>
            <a:r>
              <a:rPr lang="pt-BR" dirty="0"/>
              <a:t>partir de 21 mil entrevistas com pessoas entre 40 e 79 anos. </a:t>
            </a:r>
            <a:r>
              <a:rPr lang="pt-BR" dirty="0" smtClean="0"/>
              <a:t>Em </a:t>
            </a:r>
            <a:r>
              <a:rPr lang="pt-BR" dirty="0"/>
              <a:t>todo mundo, há  um contingente grande de pessoas que está </a:t>
            </a:r>
            <a:r>
              <a:rPr lang="pt-BR" dirty="0" smtClean="0"/>
              <a:t>sujeita </a:t>
            </a:r>
            <a:r>
              <a:rPr lang="pt-BR" dirty="0"/>
              <a:t>à chamada </a:t>
            </a:r>
            <a:r>
              <a:rPr lang="pt-BR" i="1" dirty="0"/>
              <a:t>“armadilha da </a:t>
            </a:r>
            <a:r>
              <a:rPr lang="pt-BR" i="1" dirty="0" smtClean="0"/>
              <a:t>vulnerabilidade</a:t>
            </a:r>
            <a:r>
              <a:rPr lang="pt-BR" i="1" dirty="0"/>
              <a:t>” </a:t>
            </a:r>
            <a:endParaRPr lang="pt-BR" i="1" dirty="0" smtClean="0"/>
          </a:p>
          <a:p>
            <a:pPr marL="0" lvl="1" indent="0">
              <a:buNone/>
            </a:pPr>
            <a:r>
              <a:rPr lang="pt-BR" i="1" dirty="0" smtClean="0"/>
              <a:t> </a:t>
            </a:r>
          </a:p>
          <a:p>
            <a:pPr marL="0" lvl="1" indent="0">
              <a:buNone/>
            </a:pPr>
            <a:endParaRPr lang="pt-BR" i="1" dirty="0"/>
          </a:p>
          <a:p>
            <a:pPr marL="0" lvl="1" indent="0">
              <a:buNone/>
            </a:pPr>
            <a:r>
              <a:rPr lang="pt-BR" dirty="0"/>
              <a:t>É um grupo que se acha preparado para a aposentadoria, mas que </a:t>
            </a:r>
            <a:r>
              <a:rPr lang="pt-BR" dirty="0" smtClean="0"/>
              <a:t>não </a:t>
            </a:r>
            <a:r>
              <a:rPr lang="pt-BR" dirty="0"/>
              <a:t>fez contas e precisará fazer algo mais para se garantir na </a:t>
            </a:r>
            <a:r>
              <a:rPr lang="pt-BR" dirty="0" smtClean="0"/>
              <a:t>velhice</a:t>
            </a:r>
            <a:r>
              <a:rPr lang="pt-BR" dirty="0"/>
              <a:t>. Entre os 25 países onde ocorreram as entrevistas, o </a:t>
            </a:r>
            <a:r>
              <a:rPr lang="pt-BR" dirty="0" smtClean="0"/>
              <a:t>Brasil está </a:t>
            </a:r>
            <a:r>
              <a:rPr lang="pt-BR" dirty="0"/>
              <a:t>em 21º lugar entre os países que mais se preocupam com a </a:t>
            </a:r>
            <a:r>
              <a:rPr lang="pt-BR" dirty="0" smtClean="0"/>
              <a:t>aposentadoria</a:t>
            </a:r>
            <a:endParaRPr lang="pt-BR" dirty="0"/>
          </a:p>
          <a:p>
            <a:pPr marL="0" lvl="1" indent="0">
              <a:buNone/>
            </a:pPr>
            <a:endParaRPr lang="pt-BR" dirty="0" smtClean="0"/>
          </a:p>
          <a:p>
            <a:pPr marL="0" lvl="1" indent="0">
              <a:buNone/>
            </a:pPr>
            <a:r>
              <a:rPr lang="pt-BR" b="1" dirty="0" smtClean="0"/>
              <a:t>Os resultados da pesquisa indicaram que nos países desenvolvidos somente 13% estão preparados para esta fase e no Brasil 6% das pessoas </a:t>
            </a:r>
          </a:p>
          <a:p>
            <a:pPr marL="0" lvl="1" indent="0"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55079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/>
                </a:solidFill>
              </a:rPr>
              <a:t>Estudo global sobre o envelhecimento de atitudes e expectativas em relação a aposentadoria realizado no ano de 2005 e publicado em 2006</a:t>
            </a:r>
            <a:endParaRPr lang="pt-B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986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spc="-10" dirty="0" smtClean="0"/>
              <a:t>DESPESAS DE CONSUMO</a:t>
            </a:r>
            <a:endParaRPr lang="pt-BR" sz="1800" spc="-10" dirty="0"/>
          </a:p>
        </p:txBody>
      </p:sp>
      <p:sp>
        <p:nvSpPr>
          <p:cNvPr id="3" name="Retângulo 2"/>
          <p:cNvSpPr/>
          <p:nvPr/>
        </p:nvSpPr>
        <p:spPr>
          <a:xfrm>
            <a:off x="827584" y="83671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2F2F2F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Distribuição das despesas de consumo monetária e não monetária média mensal familiar, por tipos de despesas – Brasil – 2008/2009 </a:t>
            </a:r>
          </a:p>
          <a:p>
            <a:pPr algn="ctr">
              <a:defRPr sz="2160" b="1" i="0" u="none" strike="noStrike" kern="1200" baseline="0">
                <a:solidFill>
                  <a:srgbClr val="2F2F2F"/>
                </a:solidFill>
                <a:latin typeface="+mn-lt"/>
                <a:ea typeface="+mn-ea"/>
                <a:cs typeface="+mn-cs"/>
              </a:defRPr>
            </a:pPr>
            <a:endParaRPr lang="pt-BR" sz="1600" dirty="0">
              <a:solidFill>
                <a:srgbClr val="FF0000"/>
              </a:solidFill>
            </a:endParaRPr>
          </a:p>
        </p:txBody>
      </p:sp>
      <p:graphicFrame>
        <p:nvGraphicFramePr>
          <p:cNvPr id="8" name="Espaço Reservado para Conteúdo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="" xmlns:p14="http://schemas.microsoft.com/office/powerpoint/2010/main" val="2477879847"/>
              </p:ext>
            </p:extLst>
          </p:nvPr>
        </p:nvGraphicFramePr>
        <p:xfrm>
          <a:off x="323528" y="1565503"/>
          <a:ext cx="9540552" cy="474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6372200" y="5589240"/>
            <a:ext cx="2376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altLang="pt-BR" sz="1000" dirty="0" smtClean="0">
                <a:solidFill>
                  <a:schemeClr val="bg1">
                    <a:lumMod val="50000"/>
                  </a:schemeClr>
                </a:solidFill>
              </a:rPr>
              <a:t>Fonte</a:t>
            </a:r>
            <a:r>
              <a:rPr lang="pt-BR" altLang="pt-BR" sz="1000" dirty="0">
                <a:solidFill>
                  <a:schemeClr val="bg1">
                    <a:lumMod val="50000"/>
                  </a:schemeClr>
                </a:solidFill>
              </a:rPr>
              <a:t>: IBGE, Diretoria </a:t>
            </a:r>
            <a:r>
              <a:rPr lang="pt-BR" altLang="pt-BR" sz="1000" dirty="0" smtClean="0">
                <a:solidFill>
                  <a:schemeClr val="bg1">
                    <a:lumMod val="50000"/>
                  </a:schemeClr>
                </a:solidFill>
              </a:rPr>
              <a:t>de Pesquisas</a:t>
            </a:r>
            <a:r>
              <a:rPr lang="pt-BR" altLang="pt-BR" sz="1000" dirty="0">
                <a:solidFill>
                  <a:schemeClr val="bg1">
                    <a:lumMod val="50000"/>
                  </a:schemeClr>
                </a:solidFill>
              </a:rPr>
              <a:t>, Coordenação de Trabalho e Rendimento, Pesquisa de Orçamentos Familiares </a:t>
            </a:r>
            <a:r>
              <a:rPr lang="pt-BR" altLang="pt-BR" sz="1000" dirty="0" smtClean="0">
                <a:solidFill>
                  <a:schemeClr val="bg1">
                    <a:lumMod val="50000"/>
                  </a:schemeClr>
                </a:solidFill>
              </a:rPr>
              <a:t>– 2008/2009</a:t>
            </a:r>
            <a:endParaRPr lang="pt-BR" altLang="pt-B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751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drão BM&amp;FBOVES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2697</Words>
  <Application>Microsoft Office PowerPoint</Application>
  <PresentationFormat>Apresentação na tela (4:3)</PresentationFormat>
  <Paragraphs>438</Paragraphs>
  <Slides>40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Palestra - Gestão de Investimentos</vt:lpstr>
      <vt:lpstr>OBJETIVO</vt:lpstr>
      <vt:lpstr>CONTEÚDO PROGRAMÁTICO</vt:lpstr>
      <vt:lpstr>Slide 4</vt:lpstr>
      <vt:lpstr>Slide 5</vt:lpstr>
      <vt:lpstr>Slide 6</vt:lpstr>
      <vt:lpstr>Slide 7</vt:lpstr>
      <vt:lpstr> ARMADILHA DA  VULNERABILIDADE  </vt:lpstr>
      <vt:lpstr>DESPESAS DE CONSUMO</vt:lpstr>
      <vt:lpstr>Slide 10</vt:lpstr>
      <vt:lpstr>Slide 11</vt:lpstr>
      <vt:lpstr>Slide 12</vt:lpstr>
      <vt:lpstr>A IMPORTÂNCIA DE POUPAR E INVESTIR EM BUSCA  DOS OBJETIVOS</vt:lpstr>
      <vt:lpstr>INICIANDO OS INVESTIMENTOS </vt:lpstr>
      <vt:lpstr>INICIANDO OS INVESTIMENTOS </vt:lpstr>
      <vt:lpstr>COMO FAÇO  PARA INVESTIR</vt:lpstr>
      <vt:lpstr>FUNDOS DE INVESTIMENTOS </vt:lpstr>
      <vt:lpstr>FUNDOS DE INVESTIMENTOS </vt:lpstr>
      <vt:lpstr>GESTÃO DE INVESTIMENTOS </vt:lpstr>
      <vt:lpstr>GESTORES DE INVESTIMENTO X INDIVIDUAL   </vt:lpstr>
      <vt:lpstr>RENDA FIXA</vt:lpstr>
      <vt:lpstr>RENDA FIXA</vt:lpstr>
      <vt:lpstr>RENDA FIXA </vt:lpstr>
      <vt:lpstr>RENDA FIXA ÍNDICES DE REFERÊNCIA PREVIP</vt:lpstr>
      <vt:lpstr>Renda Fixa Exemplo de Composição de Carteira</vt:lpstr>
      <vt:lpstr>RENDA VARIÁVEL INDÍCE DE REFERENCIA PREVIP</vt:lpstr>
      <vt:lpstr>RENDA VARIÁVEL COMPOSIÇÃO DE CARTEIRA</vt:lpstr>
      <vt:lpstr>RENDA FIXA X  RENDA VARIÁVEL</vt:lpstr>
      <vt:lpstr>Slide 29</vt:lpstr>
      <vt:lpstr>Slide 30</vt:lpstr>
      <vt:lpstr>Slide 31</vt:lpstr>
      <vt:lpstr>Slide 32</vt:lpstr>
      <vt:lpstr>FATORES DE  RISCO - LIQUIDEZ </vt:lpstr>
      <vt:lpstr>FATORES DE  RISCO - LIQUIDEZ</vt:lpstr>
      <vt:lpstr>ANÁLISE DO RESULTADO</vt:lpstr>
      <vt:lpstr>FATORES DE  RISCO - INFLAÇÃO</vt:lpstr>
      <vt:lpstr>Slide 37</vt:lpstr>
      <vt:lpstr>Slide 38</vt:lpstr>
      <vt:lpstr>Slide 39</vt:lpstr>
      <vt:lpstr>Slide 40</vt:lpstr>
    </vt:vector>
  </TitlesOfParts>
  <Company>BMFBovespa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BM&amp;FBOVESPA</dc:creator>
  <cp:lastModifiedBy>International Paper</cp:lastModifiedBy>
  <cp:revision>408</cp:revision>
  <dcterms:created xsi:type="dcterms:W3CDTF">2013-07-31T16:45:37Z</dcterms:created>
  <dcterms:modified xsi:type="dcterms:W3CDTF">2014-10-08T12:58:59Z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